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oboto Thin"/>
      <p:regular r:id="rId36"/>
      <p:bold r:id="rId37"/>
      <p:italic r:id="rId38"/>
      <p:boldItalic r:id="rId39"/>
    </p:embeddedFont>
    <p:embeddedFont>
      <p:font typeface="Roboto Black"/>
      <p:bold r:id="rId40"/>
      <p:boldItalic r:id="rId41"/>
    </p:embeddedFont>
    <p:embeddedFont>
      <p:font typeface="Roboto Medium"/>
      <p:regular r:id="rId42"/>
      <p:bold r:id="rId43"/>
      <p:italic r:id="rId44"/>
      <p:boldItalic r:id="rId45"/>
    </p:embeddedFont>
    <p:embeddedFont>
      <p:font typeface="Roboto"/>
      <p:regular r:id="rId46"/>
      <p:bold r:id="rId47"/>
      <p:italic r:id="rId48"/>
      <p:boldItalic r:id="rId49"/>
    </p:embeddedFont>
    <p:embeddedFont>
      <p:font typeface="Roboto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085435-A3E9-49DE-AC4C-82B4DF923349}">
  <a:tblStyle styleId="{58085435-A3E9-49DE-AC4C-82B4DF9233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lack-bold.fntdata"/><Relationship Id="rId42" Type="http://schemas.openxmlformats.org/officeDocument/2006/relationships/font" Target="fonts/RobotoMedium-regular.fntdata"/><Relationship Id="rId41" Type="http://schemas.openxmlformats.org/officeDocument/2006/relationships/font" Target="fonts/RobotoBlack-boldItalic.fntdata"/><Relationship Id="rId44" Type="http://schemas.openxmlformats.org/officeDocument/2006/relationships/font" Target="fonts/RobotoMedium-italic.fntdata"/><Relationship Id="rId43" Type="http://schemas.openxmlformats.org/officeDocument/2006/relationships/font" Target="fonts/RobotoMedium-bold.fntdata"/><Relationship Id="rId46" Type="http://schemas.openxmlformats.org/officeDocument/2006/relationships/font" Target="fonts/Roboto-regular.fntdata"/><Relationship Id="rId45" Type="http://schemas.openxmlformats.org/officeDocument/2006/relationships/font" Target="fonts/Roboto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Thin-bold.fntdata"/><Relationship Id="rId36" Type="http://schemas.openxmlformats.org/officeDocument/2006/relationships/font" Target="fonts/RobotoThin-regular.fntdata"/><Relationship Id="rId39" Type="http://schemas.openxmlformats.org/officeDocument/2006/relationships/font" Target="fonts/RobotoThin-boldItalic.fntdata"/><Relationship Id="rId38" Type="http://schemas.openxmlformats.org/officeDocument/2006/relationships/font" Target="fonts/RobotoThin-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Light-bold.fntdata"/><Relationship Id="rId50" Type="http://schemas.openxmlformats.org/officeDocument/2006/relationships/font" Target="fonts/RobotoLight-regular.fntdata"/><Relationship Id="rId53" Type="http://schemas.openxmlformats.org/officeDocument/2006/relationships/font" Target="fonts/RobotoLight-boldItalic.fntdata"/><Relationship Id="rId52" Type="http://schemas.openxmlformats.org/officeDocument/2006/relationships/font" Target="fonts/Roboto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3e358ee5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3e358ee5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3ec757fa5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3ec757fa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3ec757fa5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3ec757fa5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3ed87e1c3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3ed87e1c3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3ed87e1c3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3ed87e1c3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3ec757fa5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3ec757fa5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3e3871bf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3e3871bf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10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5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0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3.png"/><Relationship Id="rId3" Type="http://schemas.openxmlformats.org/officeDocument/2006/relationships/image" Target="../media/image10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6.png"/><Relationship Id="rId4" Type="http://schemas.openxmlformats.org/officeDocument/2006/relationships/image" Target="../media/image1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5.png"/><Relationship Id="rId4" Type="http://schemas.openxmlformats.org/officeDocument/2006/relationships/image" Target="../media/image109.png"/><Relationship Id="rId5" Type="http://schemas.openxmlformats.org/officeDocument/2006/relationships/image" Target="../media/image1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21.png"/><Relationship Id="rId4"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20.png"/><Relationship Id="rId5" Type="http://schemas.openxmlformats.org/officeDocument/2006/relationships/image" Target="../media/image118.png"/><Relationship Id="rId6" Type="http://schemas.openxmlformats.org/officeDocument/2006/relationships/image" Target="../media/image1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26.png"/><Relationship Id="rId5" Type="http://schemas.openxmlformats.org/officeDocument/2006/relationships/image" Target="../media/image1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hyperlink" Target="https://httpd.apache.org/docs/2.4/howto/acces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s://httpd.apache.org/docs/2.4/howto/acces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draw.io" TargetMode="External"/><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0" name="Google Shape;1020;p54"/>
          <p:cNvSpPr txBox="1"/>
          <p:nvPr/>
        </p:nvSpPr>
        <p:spPr>
          <a:xfrm>
            <a:off x="3865500" y="3378525"/>
            <a:ext cx="14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By Riley Peters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Sensitive Data Exposure</a:t>
            </a:r>
            <a:endParaRPr/>
          </a:p>
        </p:txBody>
      </p:sp>
      <p:sp>
        <p:nvSpPr>
          <p:cNvPr id="1108" name="Google Shape;1108;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9" name="Google Shape;1109;p63"/>
          <p:cNvSpPr/>
          <p:nvPr/>
        </p:nvSpPr>
        <p:spPr>
          <a:xfrm flipH="1">
            <a:off x="731350" y="1311000"/>
            <a:ext cx="2428500" cy="3444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3"/>
          <p:cNvSpPr txBox="1"/>
          <p:nvPr/>
        </p:nvSpPr>
        <p:spPr>
          <a:xfrm>
            <a:off x="731350" y="1311050"/>
            <a:ext cx="2428500" cy="3444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Using a web browser and the server’s IPv4, it was possible to access the ‘public’ facing end of the web server. Here, directories could be looked through for clues about deeper access.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On top of this, it was also possible to locate hidden directories using the </a:t>
            </a:r>
            <a:r>
              <a:rPr b="1" lang="en" sz="1200">
                <a:latin typeface="Roboto"/>
                <a:ea typeface="Roboto"/>
                <a:cs typeface="Roboto"/>
                <a:sym typeface="Roboto"/>
              </a:rPr>
              <a:t>dirb</a:t>
            </a:r>
            <a:r>
              <a:rPr lang="en" sz="1200">
                <a:latin typeface="Roboto"/>
                <a:ea typeface="Roboto"/>
                <a:cs typeface="Roboto"/>
                <a:sym typeface="Roboto"/>
              </a:rPr>
              <a:t> tool:</a:t>
            </a:r>
            <a:br>
              <a:rPr lang="en" sz="1200">
                <a:latin typeface="Roboto"/>
                <a:ea typeface="Roboto"/>
                <a:cs typeface="Roboto"/>
                <a:sym typeface="Roboto"/>
              </a:rPr>
            </a:br>
            <a:r>
              <a:rPr b="1" lang="en" sz="1200">
                <a:latin typeface="Roboto"/>
                <a:ea typeface="Roboto"/>
                <a:cs typeface="Roboto"/>
                <a:sym typeface="Roboto"/>
              </a:rPr>
              <a:t>dirb 192.168.1.105</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11" name="Google Shape;1111;p63"/>
          <p:cNvGrpSpPr/>
          <p:nvPr/>
        </p:nvGrpSpPr>
        <p:grpSpPr>
          <a:xfrm>
            <a:off x="471306" y="740028"/>
            <a:ext cx="533372" cy="533480"/>
            <a:chOff x="457200" y="1378813"/>
            <a:chExt cx="695400" cy="695450"/>
          </a:xfrm>
        </p:grpSpPr>
        <p:sp>
          <p:nvSpPr>
            <p:cNvPr id="1112" name="Google Shape;1112;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3" name="Google Shape;1113;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63"/>
          <p:cNvGrpSpPr/>
          <p:nvPr/>
        </p:nvGrpSpPr>
        <p:grpSpPr>
          <a:xfrm>
            <a:off x="3243081" y="740028"/>
            <a:ext cx="533372" cy="533480"/>
            <a:chOff x="457200" y="1378813"/>
            <a:chExt cx="695400" cy="695450"/>
          </a:xfrm>
        </p:grpSpPr>
        <p:sp>
          <p:nvSpPr>
            <p:cNvPr id="1115" name="Google Shape;1115;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6" name="Google Shape;1116;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63"/>
          <p:cNvSpPr/>
          <p:nvPr/>
        </p:nvSpPr>
        <p:spPr>
          <a:xfrm flipH="1">
            <a:off x="3503125" y="1311000"/>
            <a:ext cx="2428500" cy="3444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3"/>
          <p:cNvSpPr txBox="1"/>
          <p:nvPr/>
        </p:nvSpPr>
        <p:spPr>
          <a:xfrm>
            <a:off x="3503125" y="1311055"/>
            <a:ext cx="2428500" cy="34440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Upon finding the file ‘</a:t>
            </a:r>
            <a:r>
              <a:rPr b="1" lang="en" sz="1200">
                <a:latin typeface="Roboto"/>
                <a:ea typeface="Roboto"/>
                <a:cs typeface="Roboto"/>
                <a:sym typeface="Roboto"/>
              </a:rPr>
              <a:t>ashton.txt</a:t>
            </a:r>
            <a:r>
              <a:rPr lang="en" sz="1200">
                <a:latin typeface="Roboto"/>
                <a:ea typeface="Roboto"/>
                <a:cs typeface="Roboto"/>
                <a:sym typeface="Roboto"/>
              </a:rPr>
              <a:t>’ in the folder ‘</a:t>
            </a:r>
            <a:r>
              <a:rPr b="1" lang="en" sz="1200">
                <a:latin typeface="Roboto"/>
                <a:ea typeface="Roboto"/>
                <a:cs typeface="Roboto"/>
                <a:sym typeface="Roboto"/>
              </a:rPr>
              <a:t>meet_our_team/</a:t>
            </a:r>
            <a:r>
              <a:rPr lang="en" sz="1200">
                <a:latin typeface="Roboto"/>
                <a:ea typeface="Roboto"/>
                <a:cs typeface="Roboto"/>
                <a:sym typeface="Roboto"/>
              </a:rPr>
              <a:t>’, it was clear Ashton was the admin of a hidden folder called ‘</a:t>
            </a:r>
            <a:r>
              <a:rPr b="1" lang="en" sz="1200">
                <a:latin typeface="Roboto"/>
                <a:ea typeface="Roboto"/>
                <a:cs typeface="Roboto"/>
                <a:sym typeface="Roboto"/>
              </a:rPr>
              <a:t>secret_folder</a:t>
            </a:r>
            <a:r>
              <a:rPr lang="en" sz="1200">
                <a:latin typeface="Roboto"/>
                <a:ea typeface="Roboto"/>
                <a:cs typeface="Roboto"/>
                <a:sym typeface="Roboto"/>
              </a:rPr>
              <a:t>’. On top of this, it was clear through other team member files that Ashton was not considered to be a very good directory administrator.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a:t>
            </a:r>
            <a:r>
              <a:rPr b="1" lang="en" sz="1200">
                <a:latin typeface="Roboto"/>
                <a:ea typeface="Roboto"/>
                <a:cs typeface="Roboto"/>
                <a:sym typeface="Roboto"/>
              </a:rPr>
              <a:t>dirb</a:t>
            </a:r>
            <a:r>
              <a:rPr lang="en" sz="1200">
                <a:latin typeface="Roboto"/>
                <a:ea typeface="Roboto"/>
                <a:cs typeface="Roboto"/>
                <a:sym typeface="Roboto"/>
              </a:rPr>
              <a:t> tool also uncovered two hidden directories, with one being ‘</a:t>
            </a:r>
            <a:r>
              <a:rPr b="1" lang="en" sz="1200">
                <a:latin typeface="Roboto"/>
                <a:ea typeface="Roboto"/>
                <a:cs typeface="Roboto"/>
                <a:sym typeface="Roboto"/>
              </a:rPr>
              <a:t>/webdav/</a:t>
            </a:r>
            <a:r>
              <a:rPr lang="en" sz="1200">
                <a:latin typeface="Roboto"/>
                <a:ea typeface="Roboto"/>
                <a:cs typeface="Roboto"/>
                <a:sym typeface="Roboto"/>
              </a:rPr>
              <a:t>’</a:t>
            </a:r>
            <a:endParaRPr sz="1200">
              <a:latin typeface="Roboto"/>
              <a:ea typeface="Roboto"/>
              <a:cs typeface="Roboto"/>
              <a:sym typeface="Roboto"/>
            </a:endParaRPr>
          </a:p>
        </p:txBody>
      </p:sp>
      <p:grpSp>
        <p:nvGrpSpPr>
          <p:cNvPr id="1119" name="Google Shape;1119;p63"/>
          <p:cNvGrpSpPr/>
          <p:nvPr/>
        </p:nvGrpSpPr>
        <p:grpSpPr>
          <a:xfrm>
            <a:off x="6148206" y="740778"/>
            <a:ext cx="533372" cy="533480"/>
            <a:chOff x="457200" y="1378813"/>
            <a:chExt cx="695400" cy="695450"/>
          </a:xfrm>
        </p:grpSpPr>
        <p:sp>
          <p:nvSpPr>
            <p:cNvPr id="1120" name="Google Shape;1120;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1" name="Google Shape;1121;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3"/>
          <p:cNvSpPr/>
          <p:nvPr/>
        </p:nvSpPr>
        <p:spPr>
          <a:xfrm flipH="1">
            <a:off x="6408250" y="1311819"/>
            <a:ext cx="2428500" cy="3551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3"/>
          <p:cNvSpPr txBox="1"/>
          <p:nvPr/>
        </p:nvSpPr>
        <p:spPr>
          <a:xfrm>
            <a:off x="6408250" y="1311872"/>
            <a:ext cx="2371500" cy="35511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Below are screenshots to provide proof and results. Continued on next slide.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b="1" sz="1000">
              <a:latin typeface="Roboto"/>
              <a:ea typeface="Roboto"/>
              <a:cs typeface="Roboto"/>
              <a:sym typeface="Roboto"/>
            </a:endParaRPr>
          </a:p>
          <a:p>
            <a:pPr indent="0" lvl="0" marL="0" rtl="0" algn="l">
              <a:lnSpc>
                <a:spcPct val="115000"/>
              </a:lnSpc>
              <a:spcBef>
                <a:spcPts val="0"/>
              </a:spcBef>
              <a:spcAft>
                <a:spcPts val="0"/>
              </a:spcAft>
              <a:buNone/>
            </a:pPr>
            <a:r>
              <a:rPr b="1" lang="en" sz="1000">
                <a:latin typeface="Roboto"/>
                <a:ea typeface="Roboto"/>
                <a:cs typeface="Roboto"/>
                <a:sym typeface="Roboto"/>
              </a:rPr>
              <a:t>/meet_our_team/</a:t>
            </a:r>
            <a:r>
              <a:rPr lang="en" sz="1000">
                <a:latin typeface="Roboto"/>
                <a:ea typeface="Roboto"/>
                <a:cs typeface="Roboto"/>
                <a:sym typeface="Roboto"/>
              </a:rPr>
              <a:t> directory shown above.</a:t>
            </a:r>
            <a:endParaRPr sz="1000">
              <a:latin typeface="Roboto"/>
              <a:ea typeface="Roboto"/>
              <a:cs typeface="Roboto"/>
              <a:sym typeface="Roboto"/>
            </a:endParaRPr>
          </a:p>
        </p:txBody>
      </p:sp>
      <p:pic>
        <p:nvPicPr>
          <p:cNvPr id="1124" name="Google Shape;1124;p63"/>
          <p:cNvPicPr preferRelativeResize="0"/>
          <p:nvPr/>
        </p:nvPicPr>
        <p:blipFill>
          <a:blip r:embed="rId3">
            <a:alphaModFix/>
          </a:blip>
          <a:stretch>
            <a:fillRect/>
          </a:stretch>
        </p:blipFill>
        <p:spPr>
          <a:xfrm>
            <a:off x="6515450" y="2327055"/>
            <a:ext cx="2214100" cy="1779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Sensitive Data Exposure: Proof</a:t>
            </a:r>
            <a:endParaRPr/>
          </a:p>
        </p:txBody>
      </p:sp>
      <p:sp>
        <p:nvSpPr>
          <p:cNvPr id="1130" name="Google Shape;1130;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1" name="Google Shape;1131;p64"/>
          <p:cNvSpPr/>
          <p:nvPr/>
        </p:nvSpPr>
        <p:spPr>
          <a:xfrm flipH="1">
            <a:off x="515825" y="949625"/>
            <a:ext cx="8160300" cy="3551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2" name="Google Shape;1132;p64"/>
          <p:cNvPicPr preferRelativeResize="0"/>
          <p:nvPr/>
        </p:nvPicPr>
        <p:blipFill>
          <a:blip r:embed="rId3">
            <a:alphaModFix/>
          </a:blip>
          <a:stretch>
            <a:fillRect/>
          </a:stretch>
        </p:blipFill>
        <p:spPr>
          <a:xfrm>
            <a:off x="1077525" y="1102175"/>
            <a:ext cx="2967400" cy="1239374"/>
          </a:xfrm>
          <a:prstGeom prst="rect">
            <a:avLst/>
          </a:prstGeom>
          <a:noFill/>
          <a:ln>
            <a:noFill/>
          </a:ln>
        </p:spPr>
      </p:pic>
      <p:sp>
        <p:nvSpPr>
          <p:cNvPr id="1133" name="Google Shape;1133;p64"/>
          <p:cNvSpPr txBox="1"/>
          <p:nvPr/>
        </p:nvSpPr>
        <p:spPr>
          <a:xfrm>
            <a:off x="4044925" y="1575550"/>
            <a:ext cx="406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 Contents of </a:t>
            </a:r>
            <a:r>
              <a:rPr b="1" lang="en" sz="1200">
                <a:latin typeface="Roboto"/>
                <a:ea typeface="Roboto"/>
                <a:cs typeface="Roboto"/>
                <a:sym typeface="Roboto"/>
              </a:rPr>
              <a:t>ashton.txt</a:t>
            </a:r>
            <a:endParaRPr sz="1200">
              <a:latin typeface="Roboto"/>
              <a:ea typeface="Roboto"/>
              <a:cs typeface="Roboto"/>
              <a:sym typeface="Roboto"/>
            </a:endParaRPr>
          </a:p>
        </p:txBody>
      </p:sp>
      <p:pic>
        <p:nvPicPr>
          <p:cNvPr id="1134" name="Google Shape;1134;p64"/>
          <p:cNvPicPr preferRelativeResize="0"/>
          <p:nvPr/>
        </p:nvPicPr>
        <p:blipFill>
          <a:blip r:embed="rId4">
            <a:alphaModFix/>
          </a:blip>
          <a:stretch>
            <a:fillRect/>
          </a:stretch>
        </p:blipFill>
        <p:spPr>
          <a:xfrm>
            <a:off x="4174150" y="2492447"/>
            <a:ext cx="4332401" cy="573200"/>
          </a:xfrm>
          <a:prstGeom prst="rect">
            <a:avLst/>
          </a:prstGeom>
          <a:noFill/>
          <a:ln>
            <a:noFill/>
          </a:ln>
        </p:spPr>
      </p:pic>
      <p:sp>
        <p:nvSpPr>
          <p:cNvPr id="1135" name="Google Shape;1135;p64"/>
          <p:cNvSpPr txBox="1"/>
          <p:nvPr/>
        </p:nvSpPr>
        <p:spPr>
          <a:xfrm>
            <a:off x="104650" y="2596325"/>
            <a:ext cx="40695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latin typeface="Roboto"/>
                <a:ea typeface="Roboto"/>
                <a:cs typeface="Roboto"/>
                <a:sym typeface="Roboto"/>
              </a:rPr>
              <a:t> </a:t>
            </a:r>
            <a:r>
              <a:rPr lang="en" sz="1200">
                <a:latin typeface="Roboto"/>
                <a:ea typeface="Roboto"/>
                <a:cs typeface="Roboto"/>
                <a:sym typeface="Roboto"/>
              </a:rPr>
              <a:t>Results of </a:t>
            </a:r>
            <a:r>
              <a:rPr b="1" lang="en" sz="1200">
                <a:latin typeface="Roboto"/>
                <a:ea typeface="Roboto"/>
                <a:cs typeface="Roboto"/>
                <a:sym typeface="Roboto"/>
              </a:rPr>
              <a:t>dirb</a:t>
            </a:r>
            <a:r>
              <a:rPr lang="en" sz="1200">
                <a:latin typeface="Roboto"/>
                <a:ea typeface="Roboto"/>
                <a:cs typeface="Roboto"/>
                <a:sym typeface="Roboto"/>
              </a:rPr>
              <a:t> command. Two domains found </a:t>
            </a:r>
            <a:r>
              <a:rPr lang="en" sz="1200">
                <a:latin typeface="Roboto"/>
                <a:ea typeface="Roboto"/>
                <a:cs typeface="Roboto"/>
                <a:sym typeface="Roboto"/>
              </a:rPr>
              <a:t> → </a:t>
            </a:r>
            <a:endParaRPr sz="1200">
              <a:latin typeface="Roboto"/>
              <a:ea typeface="Roboto"/>
              <a:cs typeface="Roboto"/>
              <a:sym typeface="Roboto"/>
            </a:endParaRPr>
          </a:p>
          <a:p>
            <a:pPr indent="0" lvl="0" marL="0" rtl="0" algn="r">
              <a:spcBef>
                <a:spcPts val="0"/>
              </a:spcBef>
              <a:spcAft>
                <a:spcPts val="0"/>
              </a:spcAft>
              <a:buNone/>
            </a:pPr>
            <a:r>
              <a:t/>
            </a:r>
            <a:endParaRPr sz="1200">
              <a:latin typeface="Roboto"/>
              <a:ea typeface="Roboto"/>
              <a:cs typeface="Roboto"/>
              <a:sym typeface="Roboto"/>
            </a:endParaRPr>
          </a:p>
        </p:txBody>
      </p:sp>
      <p:sp>
        <p:nvSpPr>
          <p:cNvPr id="1136" name="Google Shape;1136;p64"/>
          <p:cNvSpPr txBox="1"/>
          <p:nvPr/>
        </p:nvSpPr>
        <p:spPr>
          <a:xfrm>
            <a:off x="4203800" y="3065650"/>
            <a:ext cx="40695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The domain ‘</a:t>
            </a:r>
            <a:r>
              <a:rPr b="1" lang="en" sz="1200">
                <a:latin typeface="Roboto"/>
                <a:ea typeface="Roboto"/>
                <a:cs typeface="Roboto"/>
                <a:sym typeface="Roboto"/>
              </a:rPr>
              <a:t>/server-status</a:t>
            </a:r>
            <a:r>
              <a:rPr lang="en" sz="1200">
                <a:latin typeface="Roboto"/>
                <a:ea typeface="Roboto"/>
                <a:cs typeface="Roboto"/>
                <a:sym typeface="Roboto"/>
              </a:rPr>
              <a:t>’ is an Apache feature to show server administrators system information.</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Both domains require authentication but the domain ‘</a:t>
            </a:r>
            <a:r>
              <a:rPr b="1" lang="en" sz="1200">
                <a:latin typeface="Roboto"/>
                <a:ea typeface="Roboto"/>
                <a:cs typeface="Roboto"/>
                <a:sym typeface="Roboto"/>
              </a:rPr>
              <a:t>/webdav</a:t>
            </a:r>
            <a:r>
              <a:rPr lang="en" sz="1200">
                <a:latin typeface="Roboto"/>
                <a:ea typeface="Roboto"/>
                <a:cs typeface="Roboto"/>
                <a:sym typeface="Roboto"/>
              </a:rPr>
              <a:t>’ shows that it is possible to remotely upload, create and modify files and folders on the Apache server using that service.</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Bad Passwords / No Account Lockout</a:t>
            </a:r>
            <a:endParaRPr/>
          </a:p>
        </p:txBody>
      </p:sp>
      <p:sp>
        <p:nvSpPr>
          <p:cNvPr id="1142" name="Google Shape;114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43" name="Google Shape;1143;p65"/>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5"/>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Once knowledge was obtained on the ‘</a:t>
            </a:r>
            <a:r>
              <a:rPr b="1" lang="en" sz="1200">
                <a:latin typeface="Roboto"/>
                <a:ea typeface="Roboto"/>
                <a:cs typeface="Roboto"/>
                <a:sym typeface="Roboto"/>
              </a:rPr>
              <a:t>/secret_folder</a:t>
            </a:r>
            <a:r>
              <a:rPr lang="en" sz="1200">
                <a:latin typeface="Roboto"/>
                <a:ea typeface="Roboto"/>
                <a:cs typeface="Roboto"/>
                <a:sym typeface="Roboto"/>
              </a:rPr>
              <a:t>’, the </a:t>
            </a:r>
            <a:r>
              <a:rPr b="1" lang="en" sz="1200">
                <a:latin typeface="Roboto"/>
                <a:ea typeface="Roboto"/>
                <a:cs typeface="Roboto"/>
                <a:sym typeface="Roboto"/>
              </a:rPr>
              <a:t>Hydra</a:t>
            </a:r>
            <a:r>
              <a:rPr lang="en" sz="1200">
                <a:latin typeface="Roboto"/>
                <a:ea typeface="Roboto"/>
                <a:cs typeface="Roboto"/>
                <a:sym typeface="Roboto"/>
              </a:rPr>
              <a:t> tool was used to brute-force access to this page through the user ‘</a:t>
            </a:r>
            <a:r>
              <a:rPr b="1" lang="en" sz="1200">
                <a:latin typeface="Roboto"/>
                <a:ea typeface="Roboto"/>
                <a:cs typeface="Roboto"/>
                <a:sym typeface="Roboto"/>
              </a:rPr>
              <a:t>ashton</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Crackstation.net</a:t>
            </a:r>
            <a:r>
              <a:rPr lang="en" sz="1200">
                <a:latin typeface="Roboto"/>
                <a:ea typeface="Roboto"/>
                <a:cs typeface="Roboto"/>
                <a:sym typeface="Roboto"/>
              </a:rPr>
              <a:t> was also used to crack an MD5 hash of a weak password.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45" name="Google Shape;1145;p65"/>
          <p:cNvGrpSpPr/>
          <p:nvPr/>
        </p:nvGrpSpPr>
        <p:grpSpPr>
          <a:xfrm>
            <a:off x="457181" y="887903"/>
            <a:ext cx="533372" cy="533480"/>
            <a:chOff x="457200" y="1378813"/>
            <a:chExt cx="695400" cy="695450"/>
          </a:xfrm>
        </p:grpSpPr>
        <p:sp>
          <p:nvSpPr>
            <p:cNvPr id="1146" name="Google Shape;1146;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7" name="Google Shape;1147;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 name="Google Shape;1148;p65"/>
          <p:cNvGrpSpPr/>
          <p:nvPr/>
        </p:nvGrpSpPr>
        <p:grpSpPr>
          <a:xfrm>
            <a:off x="3228956" y="887903"/>
            <a:ext cx="533372" cy="533480"/>
            <a:chOff x="457200" y="1378813"/>
            <a:chExt cx="695400" cy="695450"/>
          </a:xfrm>
        </p:grpSpPr>
        <p:sp>
          <p:nvSpPr>
            <p:cNvPr id="1149" name="Google Shape;1149;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50" name="Google Shape;1150;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65"/>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5"/>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Using the </a:t>
            </a:r>
            <a:r>
              <a:rPr b="1" lang="en" sz="1200">
                <a:latin typeface="Roboto"/>
                <a:ea typeface="Roboto"/>
                <a:cs typeface="Roboto"/>
                <a:sym typeface="Roboto"/>
              </a:rPr>
              <a:t>Hydra</a:t>
            </a:r>
            <a:r>
              <a:rPr lang="en" sz="1200">
                <a:latin typeface="Roboto"/>
                <a:ea typeface="Roboto"/>
                <a:cs typeface="Roboto"/>
                <a:sym typeface="Roboto"/>
              </a:rPr>
              <a:t> tool along with the ‘</a:t>
            </a:r>
            <a:r>
              <a:rPr b="1" lang="en" sz="1200">
                <a:latin typeface="Roboto"/>
                <a:ea typeface="Roboto"/>
                <a:cs typeface="Roboto"/>
                <a:sym typeface="Roboto"/>
              </a:rPr>
              <a:t>rockyou.txt</a:t>
            </a:r>
            <a:r>
              <a:rPr lang="en" sz="1200">
                <a:latin typeface="Roboto"/>
                <a:ea typeface="Roboto"/>
                <a:cs typeface="Roboto"/>
                <a:sym typeface="Roboto"/>
              </a:rPr>
              <a:t>’ wordlist, </a:t>
            </a:r>
            <a:r>
              <a:rPr b="1" lang="en" sz="1200">
                <a:latin typeface="Roboto"/>
                <a:ea typeface="Roboto"/>
                <a:cs typeface="Roboto"/>
                <a:sym typeface="Roboto"/>
              </a:rPr>
              <a:t>ashton’s</a:t>
            </a:r>
            <a:r>
              <a:rPr lang="en" sz="1200">
                <a:latin typeface="Roboto"/>
                <a:ea typeface="Roboto"/>
                <a:cs typeface="Roboto"/>
                <a:sym typeface="Roboto"/>
              </a:rPr>
              <a:t> password was able to be cracked and access was gained to the hidden directory ‘</a:t>
            </a:r>
            <a:r>
              <a:rPr b="1" lang="en" sz="1200">
                <a:latin typeface="Roboto"/>
                <a:ea typeface="Roboto"/>
                <a:cs typeface="Roboto"/>
                <a:sym typeface="Roboto"/>
              </a:rPr>
              <a:t>/secret_folder/</a:t>
            </a:r>
            <a:r>
              <a:rPr lang="en" sz="1200">
                <a:latin typeface="Roboto"/>
                <a:ea typeface="Roboto"/>
                <a:cs typeface="Roboto"/>
                <a:sym typeface="Roboto"/>
              </a:rPr>
              <a:t>’. Inside this directory, instructions for accessing the server via </a:t>
            </a:r>
            <a:r>
              <a:rPr b="1" lang="en" sz="1200">
                <a:latin typeface="Roboto"/>
                <a:ea typeface="Roboto"/>
                <a:cs typeface="Roboto"/>
                <a:sym typeface="Roboto"/>
              </a:rPr>
              <a:t>WebDAV</a:t>
            </a:r>
            <a:r>
              <a:rPr lang="en" sz="1200">
                <a:latin typeface="Roboto"/>
                <a:ea typeface="Roboto"/>
                <a:cs typeface="Roboto"/>
                <a:sym typeface="Roboto"/>
              </a:rPr>
              <a:t> were found, along with a crackable MD5 hash containing the password for the user account </a:t>
            </a:r>
            <a:r>
              <a:rPr b="1" lang="en" sz="1200">
                <a:latin typeface="Roboto"/>
                <a:ea typeface="Roboto"/>
                <a:cs typeface="Roboto"/>
                <a:sym typeface="Roboto"/>
              </a:rPr>
              <a:t>ryan</a:t>
            </a:r>
            <a:r>
              <a:rPr lang="en" sz="1200">
                <a:latin typeface="Roboto"/>
                <a:ea typeface="Roboto"/>
                <a:cs typeface="Roboto"/>
                <a:sym typeface="Roboto"/>
              </a:rPr>
              <a:t>.</a:t>
            </a:r>
            <a:endParaRPr sz="1200">
              <a:latin typeface="Roboto"/>
              <a:ea typeface="Roboto"/>
              <a:cs typeface="Roboto"/>
              <a:sym typeface="Roboto"/>
            </a:endParaRPr>
          </a:p>
        </p:txBody>
      </p:sp>
      <p:grpSp>
        <p:nvGrpSpPr>
          <p:cNvPr id="1153" name="Google Shape;1153;p65"/>
          <p:cNvGrpSpPr/>
          <p:nvPr/>
        </p:nvGrpSpPr>
        <p:grpSpPr>
          <a:xfrm>
            <a:off x="6134081" y="888653"/>
            <a:ext cx="533372" cy="533480"/>
            <a:chOff x="457200" y="1378813"/>
            <a:chExt cx="695400" cy="695450"/>
          </a:xfrm>
        </p:grpSpPr>
        <p:sp>
          <p:nvSpPr>
            <p:cNvPr id="1154" name="Google Shape;1154;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55" name="Google Shape;1155;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65"/>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5"/>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Access Obtained:</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Inside is a file named ‘</a:t>
            </a:r>
            <a:r>
              <a:rPr b="1" lang="en" sz="1200">
                <a:latin typeface="Roboto"/>
                <a:ea typeface="Roboto"/>
                <a:cs typeface="Roboto"/>
                <a:sym typeface="Roboto"/>
              </a:rPr>
              <a:t>connect_to_corp_server</a:t>
            </a:r>
            <a:r>
              <a:rPr lang="en" sz="1200">
                <a:latin typeface="Roboto"/>
                <a:ea typeface="Roboto"/>
                <a:cs typeface="Roboto"/>
                <a:sym typeface="Roboto"/>
              </a:rPr>
              <a:t>’. Contents on next page.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8" name="Google Shape;1158;p65"/>
          <p:cNvPicPr preferRelativeResize="0"/>
          <p:nvPr/>
        </p:nvPicPr>
        <p:blipFill>
          <a:blip r:embed="rId3">
            <a:alphaModFix/>
          </a:blip>
          <a:stretch>
            <a:fillRect/>
          </a:stretch>
        </p:blipFill>
        <p:spPr>
          <a:xfrm>
            <a:off x="6429675" y="1871221"/>
            <a:ext cx="2371500" cy="153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Bad Passwords / No Account Lockout: Proof</a:t>
            </a:r>
            <a:endParaRPr/>
          </a:p>
        </p:txBody>
      </p:sp>
      <p:sp>
        <p:nvSpPr>
          <p:cNvPr id="1164" name="Google Shape;1164;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5" name="Google Shape;1165;p66"/>
          <p:cNvSpPr/>
          <p:nvPr/>
        </p:nvSpPr>
        <p:spPr>
          <a:xfrm flipH="1">
            <a:off x="515825" y="949625"/>
            <a:ext cx="8160300" cy="3551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6" name="Google Shape;1166;p66"/>
          <p:cNvPicPr preferRelativeResize="0"/>
          <p:nvPr/>
        </p:nvPicPr>
        <p:blipFill>
          <a:blip r:embed="rId3">
            <a:alphaModFix/>
          </a:blip>
          <a:stretch>
            <a:fillRect/>
          </a:stretch>
        </p:blipFill>
        <p:spPr>
          <a:xfrm>
            <a:off x="628800" y="1037500"/>
            <a:ext cx="3922776" cy="1103275"/>
          </a:xfrm>
          <a:prstGeom prst="rect">
            <a:avLst/>
          </a:prstGeom>
          <a:noFill/>
          <a:ln>
            <a:noFill/>
          </a:ln>
        </p:spPr>
      </p:pic>
      <p:sp>
        <p:nvSpPr>
          <p:cNvPr id="1167" name="Google Shape;1167;p66"/>
          <p:cNvSpPr txBox="1"/>
          <p:nvPr/>
        </p:nvSpPr>
        <p:spPr>
          <a:xfrm>
            <a:off x="4551575" y="1405975"/>
            <a:ext cx="406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 </a:t>
            </a:r>
            <a:r>
              <a:rPr b="1" lang="en" sz="1200">
                <a:latin typeface="Roboto"/>
                <a:ea typeface="Roboto"/>
                <a:cs typeface="Roboto"/>
                <a:sym typeface="Roboto"/>
              </a:rPr>
              <a:t>Hydra</a:t>
            </a:r>
            <a:r>
              <a:rPr lang="en" sz="1200">
                <a:latin typeface="Roboto"/>
                <a:ea typeface="Roboto"/>
                <a:cs typeface="Roboto"/>
                <a:sym typeface="Roboto"/>
              </a:rPr>
              <a:t> command used highlighted, password match</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r>
              <a:rPr lang="en" sz="1200">
                <a:latin typeface="Roboto"/>
                <a:ea typeface="Roboto"/>
                <a:cs typeface="Roboto"/>
                <a:sym typeface="Roboto"/>
              </a:rPr>
              <a:t>f</a:t>
            </a:r>
            <a:r>
              <a:rPr lang="en" sz="1200">
                <a:latin typeface="Roboto"/>
                <a:ea typeface="Roboto"/>
                <a:cs typeface="Roboto"/>
                <a:sym typeface="Roboto"/>
              </a:rPr>
              <a:t>ound for </a:t>
            </a:r>
            <a:r>
              <a:rPr b="1" lang="en" sz="1200">
                <a:latin typeface="Roboto"/>
                <a:ea typeface="Roboto"/>
                <a:cs typeface="Roboto"/>
                <a:sym typeface="Roboto"/>
              </a:rPr>
              <a:t>ryan’s</a:t>
            </a:r>
            <a:r>
              <a:rPr lang="en" sz="1200">
                <a:latin typeface="Roboto"/>
                <a:ea typeface="Roboto"/>
                <a:cs typeface="Roboto"/>
                <a:sym typeface="Roboto"/>
              </a:rPr>
              <a:t> account was ‘</a:t>
            </a:r>
            <a:r>
              <a:rPr b="1" lang="en" sz="1200">
                <a:latin typeface="Roboto"/>
                <a:ea typeface="Roboto"/>
                <a:cs typeface="Roboto"/>
                <a:sym typeface="Roboto"/>
              </a:rPr>
              <a:t>leopoldo</a:t>
            </a:r>
            <a:r>
              <a:rPr lang="en" sz="1200">
                <a:latin typeface="Roboto"/>
                <a:ea typeface="Roboto"/>
                <a:cs typeface="Roboto"/>
                <a:sym typeface="Roboto"/>
              </a:rPr>
              <a:t>’. </a:t>
            </a:r>
            <a:endParaRPr sz="1200">
              <a:latin typeface="Roboto"/>
              <a:ea typeface="Roboto"/>
              <a:cs typeface="Roboto"/>
              <a:sym typeface="Roboto"/>
            </a:endParaRPr>
          </a:p>
        </p:txBody>
      </p:sp>
      <p:pic>
        <p:nvPicPr>
          <p:cNvPr id="1168" name="Google Shape;1168;p66"/>
          <p:cNvPicPr preferRelativeResize="0"/>
          <p:nvPr/>
        </p:nvPicPr>
        <p:blipFill>
          <a:blip r:embed="rId4">
            <a:alphaModFix/>
          </a:blip>
          <a:stretch>
            <a:fillRect/>
          </a:stretch>
        </p:blipFill>
        <p:spPr>
          <a:xfrm>
            <a:off x="3887350" y="2214449"/>
            <a:ext cx="4733725" cy="1358800"/>
          </a:xfrm>
          <a:prstGeom prst="rect">
            <a:avLst/>
          </a:prstGeom>
          <a:noFill/>
          <a:ln>
            <a:noFill/>
          </a:ln>
        </p:spPr>
      </p:pic>
      <p:sp>
        <p:nvSpPr>
          <p:cNvPr id="1169" name="Google Shape;1169;p66"/>
          <p:cNvSpPr txBox="1"/>
          <p:nvPr/>
        </p:nvSpPr>
        <p:spPr>
          <a:xfrm>
            <a:off x="162475" y="2578100"/>
            <a:ext cx="3532500" cy="1108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latin typeface="Roboto"/>
                <a:ea typeface="Roboto"/>
                <a:cs typeface="Roboto"/>
                <a:sym typeface="Roboto"/>
              </a:rPr>
              <a:t>Contents of ‘</a:t>
            </a:r>
            <a:r>
              <a:rPr b="1" lang="en" sz="1200">
                <a:latin typeface="Roboto"/>
                <a:ea typeface="Roboto"/>
                <a:cs typeface="Roboto"/>
                <a:sym typeface="Roboto"/>
              </a:rPr>
              <a:t>connect_to_corp_server</a:t>
            </a:r>
            <a:r>
              <a:rPr lang="en" sz="1200">
                <a:latin typeface="Roboto"/>
                <a:ea typeface="Roboto"/>
                <a:cs typeface="Roboto"/>
                <a:sym typeface="Roboto"/>
              </a:rPr>
              <a:t>’,</a:t>
            </a:r>
            <a:br>
              <a:rPr lang="en" sz="1200">
                <a:latin typeface="Roboto"/>
                <a:ea typeface="Roboto"/>
                <a:cs typeface="Roboto"/>
                <a:sym typeface="Roboto"/>
              </a:rPr>
            </a:br>
            <a:r>
              <a:rPr lang="en" sz="1200">
                <a:latin typeface="Roboto"/>
                <a:ea typeface="Roboto"/>
                <a:cs typeface="Roboto"/>
                <a:sym typeface="Roboto"/>
              </a:rPr>
              <a:t>a</a:t>
            </a:r>
            <a:r>
              <a:rPr lang="en" sz="1200">
                <a:latin typeface="Roboto"/>
                <a:ea typeface="Roboto"/>
                <a:cs typeface="Roboto"/>
                <a:sym typeface="Roboto"/>
              </a:rPr>
              <a:t>long with </a:t>
            </a:r>
            <a:r>
              <a:rPr b="1" lang="en" sz="1200">
                <a:latin typeface="Roboto"/>
                <a:ea typeface="Roboto"/>
                <a:cs typeface="Roboto"/>
                <a:sym typeface="Roboto"/>
              </a:rPr>
              <a:t>ryan’s</a:t>
            </a:r>
            <a:r>
              <a:rPr lang="en" sz="1200">
                <a:latin typeface="Roboto"/>
                <a:ea typeface="Roboto"/>
                <a:cs typeface="Roboto"/>
                <a:sym typeface="Roboto"/>
              </a:rPr>
              <a:t> password hash a</a:t>
            </a:r>
            <a:r>
              <a:rPr lang="en" sz="1200">
                <a:latin typeface="Roboto"/>
                <a:ea typeface="Roboto"/>
                <a:cs typeface="Roboto"/>
                <a:sym typeface="Roboto"/>
              </a:rPr>
              <a:t>nd</a:t>
            </a:r>
            <a:r>
              <a:rPr lang="en" sz="1200">
                <a:latin typeface="Roboto"/>
                <a:ea typeface="Roboto"/>
                <a:cs typeface="Roboto"/>
                <a:sym typeface="Roboto"/>
              </a:rPr>
              <a:t> </a:t>
            </a:r>
            <a:endParaRPr sz="1200">
              <a:latin typeface="Roboto"/>
              <a:ea typeface="Roboto"/>
              <a:cs typeface="Roboto"/>
              <a:sym typeface="Roboto"/>
            </a:endParaRPr>
          </a:p>
          <a:p>
            <a:pPr indent="0" lvl="0" marL="0" rtl="0" algn="r">
              <a:spcBef>
                <a:spcPts val="0"/>
              </a:spcBef>
              <a:spcAft>
                <a:spcPts val="0"/>
              </a:spcAft>
              <a:buNone/>
            </a:pPr>
            <a:r>
              <a:rPr lang="en" sz="1200">
                <a:latin typeface="Roboto"/>
                <a:ea typeface="Roboto"/>
                <a:cs typeface="Roboto"/>
                <a:sym typeface="Roboto"/>
              </a:rPr>
              <a:t>d</a:t>
            </a:r>
            <a:r>
              <a:rPr lang="en" sz="1200">
                <a:latin typeface="Roboto"/>
                <a:ea typeface="Roboto"/>
                <a:cs typeface="Roboto"/>
                <a:sym typeface="Roboto"/>
              </a:rPr>
              <a:t>etails on </a:t>
            </a:r>
            <a:r>
              <a:rPr b="1" lang="en" sz="1200">
                <a:latin typeface="Roboto"/>
                <a:ea typeface="Roboto"/>
                <a:cs typeface="Roboto"/>
                <a:sym typeface="Roboto"/>
              </a:rPr>
              <a:t>WebDAV</a:t>
            </a:r>
            <a:r>
              <a:rPr lang="en" sz="1200">
                <a:latin typeface="Roboto"/>
                <a:ea typeface="Roboto"/>
                <a:cs typeface="Roboto"/>
                <a:sym typeface="Roboto"/>
              </a:rPr>
              <a:t> server file access</a:t>
            </a:r>
            <a:r>
              <a:rPr lang="en" sz="1200">
                <a:latin typeface="Roboto"/>
                <a:ea typeface="Roboto"/>
                <a:cs typeface="Roboto"/>
                <a:sym typeface="Roboto"/>
              </a:rPr>
              <a:t>.     </a:t>
            </a:r>
            <a:br>
              <a:rPr lang="en" sz="1200">
                <a:latin typeface="Roboto"/>
                <a:ea typeface="Roboto"/>
                <a:cs typeface="Roboto"/>
                <a:sym typeface="Roboto"/>
              </a:rPr>
            </a:br>
            <a:r>
              <a:rPr lang="en" sz="1200">
                <a:latin typeface="Roboto"/>
                <a:ea typeface="Roboto"/>
                <a:cs typeface="Roboto"/>
                <a:sym typeface="Roboto"/>
              </a:rPr>
              <a:t>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p:txBody>
      </p:sp>
      <p:sp>
        <p:nvSpPr>
          <p:cNvPr id="1170" name="Google Shape;1170;p66"/>
          <p:cNvSpPr txBox="1"/>
          <p:nvPr/>
        </p:nvSpPr>
        <p:spPr>
          <a:xfrm>
            <a:off x="3569350" y="2709200"/>
            <a:ext cx="318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t>
            </a:r>
            <a:endParaRPr/>
          </a:p>
        </p:txBody>
      </p:sp>
      <p:pic>
        <p:nvPicPr>
          <p:cNvPr id="1171" name="Google Shape;1171;p66"/>
          <p:cNvPicPr preferRelativeResize="0"/>
          <p:nvPr/>
        </p:nvPicPr>
        <p:blipFill>
          <a:blip r:embed="rId5">
            <a:alphaModFix/>
          </a:blip>
          <a:stretch>
            <a:fillRect/>
          </a:stretch>
        </p:blipFill>
        <p:spPr>
          <a:xfrm>
            <a:off x="628800" y="3686289"/>
            <a:ext cx="3922776" cy="360286"/>
          </a:xfrm>
          <a:prstGeom prst="rect">
            <a:avLst/>
          </a:prstGeom>
          <a:noFill/>
          <a:ln>
            <a:noFill/>
          </a:ln>
        </p:spPr>
      </p:pic>
      <p:sp>
        <p:nvSpPr>
          <p:cNvPr id="1172" name="Google Shape;1172;p66"/>
          <p:cNvSpPr txBox="1"/>
          <p:nvPr/>
        </p:nvSpPr>
        <p:spPr>
          <a:xfrm>
            <a:off x="4514775" y="3681775"/>
            <a:ext cx="406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 </a:t>
            </a:r>
            <a:r>
              <a:rPr b="1" lang="en" sz="1200">
                <a:latin typeface="Roboto"/>
                <a:ea typeface="Roboto"/>
                <a:cs typeface="Roboto"/>
                <a:sym typeface="Roboto"/>
              </a:rPr>
              <a:t>crackstation.net</a:t>
            </a:r>
            <a:r>
              <a:rPr lang="en" sz="1200">
                <a:latin typeface="Roboto"/>
                <a:ea typeface="Roboto"/>
                <a:cs typeface="Roboto"/>
                <a:sym typeface="Roboto"/>
              </a:rPr>
              <a:t> was used to crack the password</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r>
              <a:rPr lang="en" sz="1200">
                <a:latin typeface="Roboto"/>
                <a:ea typeface="Roboto"/>
                <a:cs typeface="Roboto"/>
                <a:sym typeface="Roboto"/>
              </a:rPr>
              <a:t>q</a:t>
            </a:r>
            <a:r>
              <a:rPr lang="en" sz="1200">
                <a:latin typeface="Roboto"/>
                <a:ea typeface="Roboto"/>
                <a:cs typeface="Roboto"/>
                <a:sym typeface="Roboto"/>
              </a:rPr>
              <a:t>uickly. The resulting password for </a:t>
            </a:r>
            <a:r>
              <a:rPr b="1" lang="en" sz="1200">
                <a:latin typeface="Roboto"/>
                <a:ea typeface="Roboto"/>
                <a:cs typeface="Roboto"/>
                <a:sym typeface="Roboto"/>
              </a:rPr>
              <a:t>ryan’s</a:t>
            </a:r>
            <a:r>
              <a:rPr lang="en" sz="1200">
                <a:latin typeface="Roboto"/>
                <a:ea typeface="Roboto"/>
                <a:cs typeface="Roboto"/>
                <a:sym typeface="Roboto"/>
              </a:rPr>
              <a:t> </a:t>
            </a:r>
            <a:r>
              <a:rPr b="1" lang="en" sz="1200">
                <a:latin typeface="Roboto"/>
                <a:ea typeface="Roboto"/>
                <a:cs typeface="Roboto"/>
                <a:sym typeface="Roboto"/>
              </a:rPr>
              <a:t>WebDAV</a:t>
            </a:r>
            <a:endParaRPr b="1"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r>
              <a:rPr lang="en" sz="1200">
                <a:latin typeface="Roboto"/>
                <a:ea typeface="Roboto"/>
                <a:cs typeface="Roboto"/>
                <a:sym typeface="Roboto"/>
              </a:rPr>
              <a:t>a</a:t>
            </a:r>
            <a:r>
              <a:rPr lang="en" sz="1200">
                <a:latin typeface="Roboto"/>
                <a:ea typeface="Roboto"/>
                <a:cs typeface="Roboto"/>
                <a:sym typeface="Roboto"/>
              </a:rPr>
              <a:t>ccount was ‘</a:t>
            </a:r>
            <a:r>
              <a:rPr b="1" lang="en" sz="1200">
                <a:latin typeface="Roboto"/>
                <a:ea typeface="Roboto"/>
                <a:cs typeface="Roboto"/>
                <a:sym typeface="Roboto"/>
              </a:rPr>
              <a:t>linux4u</a:t>
            </a:r>
            <a:r>
              <a:rPr lang="en" sz="1200">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Unauthorised File Upload / Persistent Backdoor</a:t>
            </a:r>
            <a:endParaRPr/>
          </a:p>
        </p:txBody>
      </p:sp>
      <p:sp>
        <p:nvSpPr>
          <p:cNvPr id="1178" name="Google Shape;1178;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67"/>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7"/>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With access to the server’s file system, it was possible to upload a malicious payload containing a reverse shell script. This was constructed using the </a:t>
            </a:r>
            <a:r>
              <a:rPr b="1" lang="en" sz="1200">
                <a:latin typeface="Roboto"/>
                <a:ea typeface="Roboto"/>
                <a:cs typeface="Roboto"/>
                <a:sym typeface="Roboto"/>
              </a:rPr>
              <a:t>msfvenom </a:t>
            </a:r>
            <a:r>
              <a:rPr lang="en" sz="1200">
                <a:latin typeface="Roboto"/>
                <a:ea typeface="Roboto"/>
                <a:cs typeface="Roboto"/>
                <a:sym typeface="Roboto"/>
              </a:rPr>
              <a:t>tool. The </a:t>
            </a:r>
            <a:r>
              <a:rPr b="1" lang="en" sz="1200">
                <a:latin typeface="Roboto"/>
                <a:ea typeface="Roboto"/>
                <a:cs typeface="Roboto"/>
                <a:sym typeface="Roboto"/>
              </a:rPr>
              <a:t>msfvenom</a:t>
            </a:r>
            <a:r>
              <a:rPr lang="en" sz="1200">
                <a:latin typeface="Roboto"/>
                <a:ea typeface="Roboto"/>
                <a:cs typeface="Roboto"/>
                <a:sym typeface="Roboto"/>
              </a:rPr>
              <a:t> module used was:</a:t>
            </a:r>
            <a:br>
              <a:rPr lang="en" sz="1200">
                <a:latin typeface="Roboto"/>
                <a:ea typeface="Roboto"/>
                <a:cs typeface="Roboto"/>
                <a:sym typeface="Roboto"/>
              </a:rPr>
            </a:br>
            <a:r>
              <a:rPr b="1" lang="en" sz="1200">
                <a:latin typeface="Roboto"/>
                <a:ea typeface="Roboto"/>
                <a:cs typeface="Roboto"/>
                <a:sym typeface="Roboto"/>
              </a:rPr>
              <a:t>php/meterpreter/reverse_tcp</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which creates a reverse shell with a listening machine.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81" name="Google Shape;1181;p67"/>
          <p:cNvGrpSpPr/>
          <p:nvPr/>
        </p:nvGrpSpPr>
        <p:grpSpPr>
          <a:xfrm>
            <a:off x="457181" y="887903"/>
            <a:ext cx="533372" cy="533480"/>
            <a:chOff x="457200" y="1378813"/>
            <a:chExt cx="695400" cy="695450"/>
          </a:xfrm>
        </p:grpSpPr>
        <p:sp>
          <p:nvSpPr>
            <p:cNvPr id="1182" name="Google Shape;1182;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83" name="Google Shape;1183;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67"/>
          <p:cNvGrpSpPr/>
          <p:nvPr/>
        </p:nvGrpSpPr>
        <p:grpSpPr>
          <a:xfrm>
            <a:off x="3228956" y="887903"/>
            <a:ext cx="533372" cy="533480"/>
            <a:chOff x="457200" y="1378813"/>
            <a:chExt cx="695400" cy="695450"/>
          </a:xfrm>
        </p:grpSpPr>
        <p:sp>
          <p:nvSpPr>
            <p:cNvPr id="1185" name="Google Shape;1185;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86" name="Google Shape;1186;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67"/>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7"/>
          <p:cNvSpPr txBox="1"/>
          <p:nvPr/>
        </p:nvSpPr>
        <p:spPr>
          <a:xfrm>
            <a:off x="3449438" y="1480625"/>
            <a:ext cx="25893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After a listener was configured on the </a:t>
            </a:r>
            <a:r>
              <a:rPr b="1" lang="en" sz="1200">
                <a:latin typeface="Roboto"/>
                <a:ea typeface="Roboto"/>
                <a:cs typeface="Roboto"/>
                <a:sym typeface="Roboto"/>
              </a:rPr>
              <a:t>attacker</a:t>
            </a:r>
            <a:r>
              <a:rPr lang="en" sz="1200">
                <a:latin typeface="Roboto"/>
                <a:ea typeface="Roboto"/>
                <a:cs typeface="Roboto"/>
                <a:sym typeface="Roboto"/>
              </a:rPr>
              <a:t> machine, it was possible to use a file explorer to connect to the ‘</a:t>
            </a:r>
            <a:r>
              <a:rPr b="1" lang="en" sz="1200">
                <a:latin typeface="Roboto"/>
                <a:ea typeface="Roboto"/>
                <a:cs typeface="Roboto"/>
                <a:sym typeface="Roboto"/>
              </a:rPr>
              <a:t>/webdav/</a:t>
            </a:r>
            <a:r>
              <a:rPr lang="en" sz="1200">
                <a:latin typeface="Roboto"/>
                <a:ea typeface="Roboto"/>
                <a:cs typeface="Roboto"/>
                <a:sym typeface="Roboto"/>
              </a:rPr>
              <a:t>’ directory and sign in using </a:t>
            </a:r>
            <a:r>
              <a:rPr b="1" lang="en" sz="1200">
                <a:latin typeface="Roboto"/>
                <a:ea typeface="Roboto"/>
                <a:cs typeface="Roboto"/>
                <a:sym typeface="Roboto"/>
              </a:rPr>
              <a:t>ryan’s</a:t>
            </a:r>
            <a:r>
              <a:rPr lang="en" sz="1200">
                <a:latin typeface="Roboto"/>
                <a:ea typeface="Roboto"/>
                <a:cs typeface="Roboto"/>
                <a:sym typeface="Roboto"/>
              </a:rPr>
              <a:t> account. From here, the </a:t>
            </a:r>
            <a:r>
              <a:rPr b="1" lang="en" sz="1200">
                <a:latin typeface="Roboto"/>
                <a:ea typeface="Roboto"/>
                <a:cs typeface="Roboto"/>
                <a:sym typeface="Roboto"/>
              </a:rPr>
              <a:t>msfvenom</a:t>
            </a:r>
            <a:r>
              <a:rPr lang="en" sz="1200">
                <a:latin typeface="Roboto"/>
                <a:ea typeface="Roboto"/>
                <a:cs typeface="Roboto"/>
                <a:sym typeface="Roboto"/>
              </a:rPr>
              <a:t> payload could be uploaded to the server as a </a:t>
            </a:r>
            <a:r>
              <a:rPr b="1" lang="en" sz="1200">
                <a:latin typeface="Roboto"/>
                <a:ea typeface="Roboto"/>
                <a:cs typeface="Roboto"/>
                <a:sym typeface="Roboto"/>
              </a:rPr>
              <a:t>.php</a:t>
            </a:r>
            <a:r>
              <a:rPr lang="en" sz="1200">
                <a:latin typeface="Roboto"/>
                <a:ea typeface="Roboto"/>
                <a:cs typeface="Roboto"/>
                <a:sym typeface="Roboto"/>
              </a:rPr>
              <a:t> file and activated on the respective webpage:</a:t>
            </a:r>
            <a:endParaRPr sz="12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http://192.168.1.105/webdav/</a:t>
            </a:r>
            <a:endParaRPr sz="1200">
              <a:latin typeface="Roboto"/>
              <a:ea typeface="Roboto"/>
              <a:cs typeface="Roboto"/>
              <a:sym typeface="Roboto"/>
            </a:endParaRPr>
          </a:p>
        </p:txBody>
      </p:sp>
      <p:grpSp>
        <p:nvGrpSpPr>
          <p:cNvPr id="1189" name="Google Shape;1189;p67"/>
          <p:cNvGrpSpPr/>
          <p:nvPr/>
        </p:nvGrpSpPr>
        <p:grpSpPr>
          <a:xfrm>
            <a:off x="6134081" y="888653"/>
            <a:ext cx="533372" cy="533480"/>
            <a:chOff x="457200" y="1378813"/>
            <a:chExt cx="695400" cy="695450"/>
          </a:xfrm>
        </p:grpSpPr>
        <p:sp>
          <p:nvSpPr>
            <p:cNvPr id="1190" name="Google Shape;1190;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91" name="Google Shape;1191;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67"/>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7"/>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Activating the uploaded payload allowed the </a:t>
            </a:r>
            <a:r>
              <a:rPr b="1" lang="en" sz="1200">
                <a:latin typeface="Roboto"/>
                <a:ea typeface="Roboto"/>
                <a:cs typeface="Roboto"/>
                <a:sym typeface="Roboto"/>
              </a:rPr>
              <a:t>attacker</a:t>
            </a:r>
            <a:r>
              <a:rPr lang="en" sz="1200">
                <a:latin typeface="Roboto"/>
                <a:ea typeface="Roboto"/>
                <a:cs typeface="Roboto"/>
                <a:sym typeface="Roboto"/>
              </a:rPr>
              <a:t> listener to </a:t>
            </a:r>
            <a:r>
              <a:rPr lang="en" sz="1200">
                <a:latin typeface="Roboto"/>
                <a:ea typeface="Roboto"/>
                <a:cs typeface="Roboto"/>
                <a:sym typeface="Roboto"/>
              </a:rPr>
              <a:t>receive</a:t>
            </a:r>
            <a:r>
              <a:rPr lang="en" sz="1200">
                <a:latin typeface="Roboto"/>
                <a:ea typeface="Roboto"/>
                <a:cs typeface="Roboto"/>
                <a:sym typeface="Roboto"/>
              </a:rPr>
              <a:t> a reverse meterpreter shell on the server. From here, the ‘</a:t>
            </a:r>
            <a:r>
              <a:rPr b="1" lang="en" sz="1200">
                <a:latin typeface="Roboto"/>
                <a:ea typeface="Roboto"/>
                <a:cs typeface="Roboto"/>
                <a:sym typeface="Roboto"/>
              </a:rPr>
              <a:t>/</a:t>
            </a:r>
            <a:r>
              <a:rPr lang="en" sz="1200">
                <a:latin typeface="Roboto"/>
                <a:ea typeface="Roboto"/>
                <a:cs typeface="Roboto"/>
                <a:sym typeface="Roboto"/>
              </a:rPr>
              <a:t>’ folder above </a:t>
            </a:r>
            <a:r>
              <a:rPr b="1" lang="en" sz="1200">
                <a:latin typeface="Roboto"/>
                <a:ea typeface="Roboto"/>
                <a:cs typeface="Roboto"/>
                <a:sym typeface="Roboto"/>
              </a:rPr>
              <a:t>/webdav/</a:t>
            </a:r>
            <a:r>
              <a:rPr lang="en" sz="1200">
                <a:latin typeface="Roboto"/>
                <a:ea typeface="Roboto"/>
                <a:cs typeface="Roboto"/>
                <a:sym typeface="Roboto"/>
              </a:rPr>
              <a:t> could be accessed and after listing its contents, the file </a:t>
            </a:r>
            <a:r>
              <a:rPr b="1" lang="en" sz="1200">
                <a:latin typeface="Roboto"/>
                <a:ea typeface="Roboto"/>
                <a:cs typeface="Roboto"/>
                <a:sym typeface="Roboto"/>
              </a:rPr>
              <a:t>flag.txt</a:t>
            </a:r>
            <a:r>
              <a:rPr lang="en" sz="1200">
                <a:latin typeface="Roboto"/>
                <a:ea typeface="Roboto"/>
                <a:cs typeface="Roboto"/>
                <a:sym typeface="Roboto"/>
              </a:rPr>
              <a:t> was located. Using the </a:t>
            </a:r>
            <a:r>
              <a:rPr b="1" lang="en" sz="1200">
                <a:latin typeface="Roboto"/>
                <a:ea typeface="Roboto"/>
                <a:cs typeface="Roboto"/>
                <a:sym typeface="Roboto"/>
              </a:rPr>
              <a:t>cat</a:t>
            </a:r>
            <a:r>
              <a:rPr lang="en" sz="1200">
                <a:latin typeface="Roboto"/>
                <a:ea typeface="Roboto"/>
                <a:cs typeface="Roboto"/>
                <a:sym typeface="Roboto"/>
              </a:rPr>
              <a:t> command displayed the flag within.</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Flag: </a:t>
            </a:r>
            <a:r>
              <a:rPr b="1" lang="en" sz="1200">
                <a:latin typeface="Roboto"/>
                <a:ea typeface="Roboto"/>
                <a:cs typeface="Roboto"/>
                <a:sym typeface="Roboto"/>
              </a:rPr>
              <a:t>b1ng0w@5h1sn@m0</a:t>
            </a:r>
            <a:endParaRPr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Unauthorised File Upload / Persistent Backdoor: Proof</a:t>
            </a:r>
            <a:endParaRPr/>
          </a:p>
        </p:txBody>
      </p:sp>
      <p:sp>
        <p:nvSpPr>
          <p:cNvPr id="1199" name="Google Shape;1199;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0" name="Google Shape;1200;p68"/>
          <p:cNvSpPr/>
          <p:nvPr/>
        </p:nvSpPr>
        <p:spPr>
          <a:xfrm flipH="1">
            <a:off x="515825" y="949625"/>
            <a:ext cx="8160300" cy="35511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1" name="Google Shape;1201;p68"/>
          <p:cNvPicPr preferRelativeResize="0"/>
          <p:nvPr/>
        </p:nvPicPr>
        <p:blipFill>
          <a:blip r:embed="rId3">
            <a:alphaModFix/>
          </a:blip>
          <a:stretch>
            <a:fillRect/>
          </a:stretch>
        </p:blipFill>
        <p:spPr>
          <a:xfrm>
            <a:off x="639298" y="1080948"/>
            <a:ext cx="2483550" cy="1625875"/>
          </a:xfrm>
          <a:prstGeom prst="rect">
            <a:avLst/>
          </a:prstGeom>
          <a:noFill/>
          <a:ln>
            <a:noFill/>
          </a:ln>
        </p:spPr>
      </p:pic>
      <p:sp>
        <p:nvSpPr>
          <p:cNvPr id="1202" name="Google Shape;1202;p68"/>
          <p:cNvSpPr txBox="1"/>
          <p:nvPr/>
        </p:nvSpPr>
        <p:spPr>
          <a:xfrm>
            <a:off x="3122850" y="1236400"/>
            <a:ext cx="542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 Accessed gained to </a:t>
            </a:r>
            <a:r>
              <a:rPr b="1" lang="en" sz="1200">
                <a:latin typeface="Roboto"/>
                <a:ea typeface="Roboto"/>
                <a:cs typeface="Roboto"/>
                <a:sym typeface="Roboto"/>
              </a:rPr>
              <a:t>/webdav/</a:t>
            </a:r>
            <a:r>
              <a:rPr lang="en" sz="1200">
                <a:latin typeface="Roboto"/>
                <a:ea typeface="Roboto"/>
                <a:cs typeface="Roboto"/>
                <a:sym typeface="Roboto"/>
              </a:rPr>
              <a:t> through file explorer and uploaded malicious </a:t>
            </a:r>
            <a:endParaRPr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     .php </a:t>
            </a:r>
            <a:r>
              <a:rPr lang="en" sz="1200">
                <a:latin typeface="Roboto"/>
                <a:ea typeface="Roboto"/>
                <a:cs typeface="Roboto"/>
                <a:sym typeface="Roboto"/>
              </a:rPr>
              <a:t>p</a:t>
            </a:r>
            <a:r>
              <a:rPr lang="en" sz="1200">
                <a:latin typeface="Roboto"/>
                <a:ea typeface="Roboto"/>
                <a:cs typeface="Roboto"/>
                <a:sym typeface="Roboto"/>
              </a:rPr>
              <a:t>ayload. </a:t>
            </a:r>
            <a:endParaRPr sz="1200">
              <a:latin typeface="Roboto"/>
              <a:ea typeface="Roboto"/>
              <a:cs typeface="Roboto"/>
              <a:sym typeface="Roboto"/>
            </a:endParaRPr>
          </a:p>
        </p:txBody>
      </p:sp>
      <p:pic>
        <p:nvPicPr>
          <p:cNvPr id="1203" name="Google Shape;1203;p68"/>
          <p:cNvPicPr preferRelativeResize="0"/>
          <p:nvPr/>
        </p:nvPicPr>
        <p:blipFill>
          <a:blip r:embed="rId4">
            <a:alphaModFix/>
          </a:blip>
          <a:stretch>
            <a:fillRect/>
          </a:stretch>
        </p:blipFill>
        <p:spPr>
          <a:xfrm>
            <a:off x="3615825" y="1868225"/>
            <a:ext cx="4933124" cy="1665850"/>
          </a:xfrm>
          <a:prstGeom prst="rect">
            <a:avLst/>
          </a:prstGeom>
          <a:noFill/>
          <a:ln>
            <a:noFill/>
          </a:ln>
        </p:spPr>
      </p:pic>
      <p:sp>
        <p:nvSpPr>
          <p:cNvPr id="1204" name="Google Shape;1204;p68"/>
          <p:cNvSpPr txBox="1"/>
          <p:nvPr/>
        </p:nvSpPr>
        <p:spPr>
          <a:xfrm>
            <a:off x="3269625" y="2833150"/>
            <a:ext cx="3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1205" name="Google Shape;1205;p68"/>
          <p:cNvSpPr txBox="1"/>
          <p:nvPr/>
        </p:nvSpPr>
        <p:spPr>
          <a:xfrm>
            <a:off x="586425" y="2765113"/>
            <a:ext cx="27696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latin typeface="Roboto"/>
                <a:ea typeface="Roboto"/>
                <a:cs typeface="Roboto"/>
                <a:sym typeface="Roboto"/>
              </a:rPr>
              <a:t>Meterpreter</a:t>
            </a:r>
            <a:r>
              <a:rPr lang="en" sz="1200">
                <a:latin typeface="Roboto"/>
                <a:ea typeface="Roboto"/>
                <a:cs typeface="Roboto"/>
                <a:sym typeface="Roboto"/>
              </a:rPr>
              <a:t> session opened followed by moving back a directory and listing the contents. At the bottom appears</a:t>
            </a:r>
            <a:endParaRPr sz="1200">
              <a:latin typeface="Roboto"/>
              <a:ea typeface="Roboto"/>
              <a:cs typeface="Roboto"/>
              <a:sym typeface="Roboto"/>
            </a:endParaRPr>
          </a:p>
          <a:p>
            <a:pPr indent="0" lvl="0" marL="0" rtl="0" algn="r">
              <a:spcBef>
                <a:spcPts val="0"/>
              </a:spcBef>
              <a:spcAft>
                <a:spcPts val="0"/>
              </a:spcAft>
              <a:buNone/>
            </a:pPr>
            <a:r>
              <a:rPr b="1" lang="en" sz="1200">
                <a:latin typeface="Roboto"/>
                <a:ea typeface="Roboto"/>
                <a:cs typeface="Roboto"/>
                <a:sym typeface="Roboto"/>
              </a:rPr>
              <a:t>flag.txt.</a:t>
            </a:r>
            <a:endParaRPr b="1" sz="1200">
              <a:latin typeface="Roboto"/>
              <a:ea typeface="Roboto"/>
              <a:cs typeface="Roboto"/>
              <a:sym typeface="Roboto"/>
            </a:endParaRPr>
          </a:p>
        </p:txBody>
      </p:sp>
      <p:pic>
        <p:nvPicPr>
          <p:cNvPr id="1206" name="Google Shape;1206;p68"/>
          <p:cNvPicPr preferRelativeResize="0"/>
          <p:nvPr/>
        </p:nvPicPr>
        <p:blipFill>
          <a:blip r:embed="rId5">
            <a:alphaModFix/>
          </a:blip>
          <a:stretch>
            <a:fillRect/>
          </a:stretch>
        </p:blipFill>
        <p:spPr>
          <a:xfrm>
            <a:off x="738800" y="3746808"/>
            <a:ext cx="2877025" cy="431017"/>
          </a:xfrm>
          <a:prstGeom prst="rect">
            <a:avLst/>
          </a:prstGeom>
          <a:noFill/>
          <a:ln>
            <a:noFill/>
          </a:ln>
        </p:spPr>
      </p:pic>
      <p:sp>
        <p:nvSpPr>
          <p:cNvPr id="1207" name="Google Shape;1207;p68"/>
          <p:cNvSpPr txBox="1"/>
          <p:nvPr/>
        </p:nvSpPr>
        <p:spPr>
          <a:xfrm>
            <a:off x="3615825" y="3777663"/>
            <a:ext cx="406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 Proof of </a:t>
            </a:r>
            <a:r>
              <a:rPr b="1" lang="en" sz="1200">
                <a:latin typeface="Roboto"/>
                <a:ea typeface="Roboto"/>
                <a:cs typeface="Roboto"/>
                <a:sym typeface="Roboto"/>
              </a:rPr>
              <a:t>flag.txt </a:t>
            </a:r>
            <a:r>
              <a:rPr lang="en" sz="1200">
                <a:latin typeface="Roboto"/>
                <a:ea typeface="Roboto"/>
                <a:cs typeface="Roboto"/>
                <a:sym typeface="Roboto"/>
              </a:rPr>
              <a:t>contents.</a:t>
            </a:r>
            <a:endParaRPr sz="12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id="1212" name="Google Shape;1212;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13" name="Google Shape;1213;p69"/>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14" name="Google Shape;1214;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20" name="Google Shape;1220;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1" name="Google Shape;1221;p70"/>
          <p:cNvSpPr/>
          <p:nvPr/>
        </p:nvSpPr>
        <p:spPr>
          <a:xfrm>
            <a:off x="367350" y="1804100"/>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[Insert Here]</a:t>
            </a:r>
            <a:endParaRPr>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Include a screenshot of Kibana logs depicting the port scan. </a:t>
            </a:r>
            <a:endParaRPr>
              <a:latin typeface="Roboto"/>
              <a:ea typeface="Roboto"/>
              <a:cs typeface="Roboto"/>
              <a:sym typeface="Roboto"/>
            </a:endParaRPr>
          </a:p>
        </p:txBody>
      </p:sp>
      <p:sp>
        <p:nvSpPr>
          <p:cNvPr id="1222" name="Google Shape;1222;p70"/>
          <p:cNvSpPr txBox="1"/>
          <p:nvPr>
            <p:ph idx="1" type="subTitle"/>
          </p:nvPr>
        </p:nvSpPr>
        <p:spPr>
          <a:xfrm>
            <a:off x="367350" y="683050"/>
            <a:ext cx="84093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According to the log data, there were multiple port scans initiated against the </a:t>
            </a:r>
            <a:r>
              <a:rPr b="1" lang="en" sz="1200"/>
              <a:t>Capstone</a:t>
            </a:r>
            <a:r>
              <a:rPr lang="en" sz="1200"/>
              <a:t> server first at </a:t>
            </a:r>
            <a:r>
              <a:rPr b="1" lang="en" sz="1200"/>
              <a:t>7:51pm</a:t>
            </a:r>
            <a:r>
              <a:rPr lang="en" sz="1200"/>
              <a:t> and then the last one at </a:t>
            </a:r>
            <a:r>
              <a:rPr b="1" lang="en" sz="1200"/>
              <a:t>8:05pm</a:t>
            </a:r>
            <a:r>
              <a:rPr lang="en" sz="1200"/>
              <a:t>, on the </a:t>
            </a:r>
            <a:r>
              <a:rPr b="1" lang="en" sz="1200"/>
              <a:t>18th </a:t>
            </a:r>
            <a:r>
              <a:rPr lang="en" sz="1200"/>
              <a:t>of </a:t>
            </a:r>
            <a:r>
              <a:rPr b="1" lang="en" sz="1200"/>
              <a:t>July 2022.</a:t>
            </a:r>
            <a:endParaRPr b="1" sz="1200"/>
          </a:p>
          <a:p>
            <a:pPr indent="-167640" lvl="0" marL="320040" rtl="0" algn="l">
              <a:spcBef>
                <a:spcPts val="0"/>
              </a:spcBef>
              <a:spcAft>
                <a:spcPts val="0"/>
              </a:spcAft>
              <a:buSzPts val="1200"/>
              <a:buChar char="●"/>
            </a:pPr>
            <a:r>
              <a:rPr lang="en" sz="1200"/>
              <a:t>Over </a:t>
            </a:r>
            <a:r>
              <a:rPr b="1" lang="en" sz="1200"/>
              <a:t>1000</a:t>
            </a:r>
            <a:r>
              <a:rPr lang="en" sz="1200"/>
              <a:t> network packets were sent from the </a:t>
            </a:r>
            <a:r>
              <a:rPr b="1" lang="en" sz="1200"/>
              <a:t>attacker</a:t>
            </a:r>
            <a:r>
              <a:rPr lang="en" sz="1200"/>
              <a:t> IP in each scan attempt.</a:t>
            </a:r>
            <a:endParaRPr sz="1200"/>
          </a:p>
          <a:p>
            <a:pPr indent="-167640" lvl="0" marL="320040" rtl="0" algn="l">
              <a:spcBef>
                <a:spcPts val="0"/>
              </a:spcBef>
              <a:spcAft>
                <a:spcPts val="0"/>
              </a:spcAft>
              <a:buSzPts val="1200"/>
              <a:buChar char="●"/>
            </a:pPr>
            <a:r>
              <a:rPr lang="en" sz="1200"/>
              <a:t>Receiving large amounts of network packets to such a high number of unique ports is very telling of a port scan.</a:t>
            </a:r>
            <a:endParaRPr sz="1200"/>
          </a:p>
        </p:txBody>
      </p:sp>
      <p:pic>
        <p:nvPicPr>
          <p:cNvPr id="1223" name="Google Shape;1223;p70"/>
          <p:cNvPicPr preferRelativeResize="0"/>
          <p:nvPr/>
        </p:nvPicPr>
        <p:blipFill>
          <a:blip r:embed="rId3">
            <a:alphaModFix/>
          </a:blip>
          <a:stretch>
            <a:fillRect/>
          </a:stretch>
        </p:blipFill>
        <p:spPr>
          <a:xfrm>
            <a:off x="416625" y="842212"/>
            <a:ext cx="424701" cy="331225"/>
          </a:xfrm>
          <a:prstGeom prst="rect">
            <a:avLst/>
          </a:prstGeom>
          <a:noFill/>
          <a:ln>
            <a:noFill/>
          </a:ln>
        </p:spPr>
      </p:pic>
      <p:pic>
        <p:nvPicPr>
          <p:cNvPr id="1224" name="Google Shape;1224;p70"/>
          <p:cNvPicPr preferRelativeResize="0"/>
          <p:nvPr/>
        </p:nvPicPr>
        <p:blipFill>
          <a:blip r:embed="rId4">
            <a:alphaModFix/>
          </a:blip>
          <a:stretch>
            <a:fillRect/>
          </a:stretch>
        </p:blipFill>
        <p:spPr>
          <a:xfrm>
            <a:off x="1044925" y="1892473"/>
            <a:ext cx="7054149" cy="2207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30" name="Google Shape;1230;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1" name="Google Shape;1231;p71"/>
          <p:cNvSpPr/>
          <p:nvPr/>
        </p:nvSpPr>
        <p:spPr>
          <a:xfrm>
            <a:off x="367350" y="2022538"/>
            <a:ext cx="8409300" cy="2384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32" name="Google Shape;1232;p71"/>
          <p:cNvSpPr txBox="1"/>
          <p:nvPr>
            <p:ph idx="1" type="subTitle"/>
          </p:nvPr>
        </p:nvSpPr>
        <p:spPr>
          <a:xfrm>
            <a:off x="367350" y="734225"/>
            <a:ext cx="84093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According to the log data, the initial requests to access the ‘</a:t>
            </a:r>
            <a:r>
              <a:rPr b="1" lang="en" sz="1200"/>
              <a:t>/secret_folder/</a:t>
            </a:r>
            <a:r>
              <a:rPr lang="en" sz="1200"/>
              <a:t>’ began at </a:t>
            </a:r>
            <a:r>
              <a:rPr b="1" lang="en" sz="1200"/>
              <a:t>8:17:50pm,</a:t>
            </a:r>
            <a:r>
              <a:rPr lang="en" sz="1200"/>
              <a:t> on the date in question.</a:t>
            </a:r>
            <a:r>
              <a:rPr b="1" lang="en" sz="1200"/>
              <a:t> </a:t>
            </a:r>
            <a:r>
              <a:rPr lang="en" sz="1200"/>
              <a:t>Over the following two minutes, almost </a:t>
            </a:r>
            <a:r>
              <a:rPr b="1" lang="en" sz="1200"/>
              <a:t>16,000</a:t>
            </a:r>
            <a:r>
              <a:rPr lang="en" sz="1200"/>
              <a:t> requests were made to this hidden directory.</a:t>
            </a:r>
            <a:endParaRPr sz="1200"/>
          </a:p>
          <a:p>
            <a:pPr indent="-167640" lvl="0" marL="320040" rtl="0" algn="l">
              <a:spcBef>
                <a:spcPts val="0"/>
              </a:spcBef>
              <a:spcAft>
                <a:spcPts val="0"/>
              </a:spcAft>
              <a:buSzPts val="1200"/>
              <a:buChar char="●"/>
            </a:pPr>
            <a:r>
              <a:rPr lang="en" sz="1200"/>
              <a:t>Once access had been obtained by the attacker, the file ‘</a:t>
            </a:r>
            <a:r>
              <a:rPr b="1" lang="en" sz="1200"/>
              <a:t>connect_to_corp_server</a:t>
            </a:r>
            <a:r>
              <a:rPr lang="en" sz="1200"/>
              <a:t>’ was requested from inside the directory. This file contains sensitive company information with instructions to access the server file system via </a:t>
            </a:r>
            <a:r>
              <a:rPr b="1" lang="en" sz="1200"/>
              <a:t>WebDAV. </a:t>
            </a:r>
            <a:r>
              <a:rPr lang="en" sz="1200"/>
              <a:t>Proof extends to next slide.</a:t>
            </a:r>
            <a:endParaRPr sz="1200"/>
          </a:p>
        </p:txBody>
      </p:sp>
      <p:pic>
        <p:nvPicPr>
          <p:cNvPr id="1233" name="Google Shape;1233;p71"/>
          <p:cNvPicPr preferRelativeResize="0"/>
          <p:nvPr/>
        </p:nvPicPr>
        <p:blipFill>
          <a:blip r:embed="rId3">
            <a:alphaModFix/>
          </a:blip>
          <a:stretch>
            <a:fillRect/>
          </a:stretch>
        </p:blipFill>
        <p:spPr>
          <a:xfrm>
            <a:off x="465600" y="828062"/>
            <a:ext cx="424701" cy="331225"/>
          </a:xfrm>
          <a:prstGeom prst="rect">
            <a:avLst/>
          </a:prstGeom>
          <a:noFill/>
          <a:ln>
            <a:noFill/>
          </a:ln>
        </p:spPr>
      </p:pic>
      <p:pic>
        <p:nvPicPr>
          <p:cNvPr id="1234" name="Google Shape;1234;p71"/>
          <p:cNvPicPr preferRelativeResize="0"/>
          <p:nvPr/>
        </p:nvPicPr>
        <p:blipFill>
          <a:blip r:embed="rId4">
            <a:alphaModFix/>
          </a:blip>
          <a:stretch>
            <a:fillRect/>
          </a:stretch>
        </p:blipFill>
        <p:spPr>
          <a:xfrm>
            <a:off x="500925" y="2088650"/>
            <a:ext cx="3222754" cy="2251900"/>
          </a:xfrm>
          <a:prstGeom prst="rect">
            <a:avLst/>
          </a:prstGeom>
          <a:noFill/>
          <a:ln>
            <a:noFill/>
          </a:ln>
        </p:spPr>
      </p:pic>
      <p:sp>
        <p:nvSpPr>
          <p:cNvPr id="1235" name="Google Shape;1235;p71"/>
          <p:cNvSpPr txBox="1"/>
          <p:nvPr/>
        </p:nvSpPr>
        <p:spPr>
          <a:xfrm>
            <a:off x="3723675" y="2752900"/>
            <a:ext cx="507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 Graph showing the count of HTTP transactions to the server from</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r>
              <a:rPr lang="en" sz="1200">
                <a:latin typeface="Roboto"/>
                <a:ea typeface="Roboto"/>
                <a:cs typeface="Roboto"/>
                <a:sym typeface="Roboto"/>
              </a:rPr>
              <a:t>t</a:t>
            </a:r>
            <a:r>
              <a:rPr lang="en" sz="1200">
                <a:latin typeface="Roboto"/>
                <a:ea typeface="Roboto"/>
                <a:cs typeface="Roboto"/>
                <a:sym typeface="Roboto"/>
              </a:rPr>
              <a:t>he attacking machine over time. Here, it is possible to see the </a:t>
            </a:r>
            <a:r>
              <a:rPr lang="en" sz="1200">
                <a:latin typeface="Roboto"/>
                <a:ea typeface="Roboto"/>
                <a:cs typeface="Roboto"/>
                <a:sym typeface="Roboto"/>
              </a:rPr>
              <a:t>initial</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start of the large amount of requests, as well as how many were</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made during this period (in intervals of </a:t>
            </a:r>
            <a:r>
              <a:rPr b="1" lang="en" sz="1200">
                <a:latin typeface="Roboto"/>
                <a:ea typeface="Roboto"/>
                <a:cs typeface="Roboto"/>
                <a:sym typeface="Roboto"/>
              </a:rPr>
              <a:t>10 seconds</a:t>
            </a:r>
            <a:r>
              <a:rPr lang="en" sz="1200">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Analysis: Finding the Request for the Hidden Directory</a:t>
            </a:r>
            <a:endParaRPr/>
          </a:p>
        </p:txBody>
      </p:sp>
      <p:sp>
        <p:nvSpPr>
          <p:cNvPr id="1241" name="Google Shape;1241;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2" name="Google Shape;1242;p72"/>
          <p:cNvSpPr/>
          <p:nvPr/>
        </p:nvSpPr>
        <p:spPr>
          <a:xfrm>
            <a:off x="367350" y="1031529"/>
            <a:ext cx="8409300" cy="31986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243" name="Google Shape;1243;p72"/>
          <p:cNvPicPr preferRelativeResize="0"/>
          <p:nvPr/>
        </p:nvPicPr>
        <p:blipFill>
          <a:blip r:embed="rId3">
            <a:alphaModFix/>
          </a:blip>
          <a:stretch>
            <a:fillRect/>
          </a:stretch>
        </p:blipFill>
        <p:spPr>
          <a:xfrm>
            <a:off x="512825" y="1172600"/>
            <a:ext cx="4517624" cy="787975"/>
          </a:xfrm>
          <a:prstGeom prst="rect">
            <a:avLst/>
          </a:prstGeom>
          <a:noFill/>
          <a:ln>
            <a:noFill/>
          </a:ln>
        </p:spPr>
      </p:pic>
      <p:sp>
        <p:nvSpPr>
          <p:cNvPr id="1244" name="Google Shape;1244;p72"/>
          <p:cNvSpPr txBox="1"/>
          <p:nvPr/>
        </p:nvSpPr>
        <p:spPr>
          <a:xfrm>
            <a:off x="5074500" y="1292925"/>
            <a:ext cx="3702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a:t>
            </a:r>
            <a:r>
              <a:rPr lang="en" sz="1200">
                <a:latin typeface="Roboto"/>
                <a:ea typeface="Roboto"/>
                <a:cs typeface="Roboto"/>
                <a:sym typeface="Roboto"/>
              </a:rPr>
              <a:t> The </a:t>
            </a:r>
            <a:r>
              <a:rPr b="1" lang="en" sz="1200">
                <a:latin typeface="Roboto"/>
                <a:ea typeface="Roboto"/>
                <a:cs typeface="Roboto"/>
                <a:sym typeface="Roboto"/>
              </a:rPr>
              <a:t>URL</a:t>
            </a:r>
            <a:r>
              <a:rPr lang="en" sz="1200">
                <a:latin typeface="Roboto"/>
                <a:ea typeface="Roboto"/>
                <a:cs typeface="Roboto"/>
                <a:sym typeface="Roboto"/>
              </a:rPr>
              <a:t> being requested and the count of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r>
              <a:rPr lang="en" sz="1200">
                <a:latin typeface="Roboto"/>
                <a:ea typeface="Roboto"/>
                <a:cs typeface="Roboto"/>
                <a:sym typeface="Roboto"/>
              </a:rPr>
              <a:t>r</a:t>
            </a:r>
            <a:r>
              <a:rPr lang="en" sz="1200">
                <a:latin typeface="Roboto"/>
                <a:ea typeface="Roboto"/>
                <a:cs typeface="Roboto"/>
                <a:sym typeface="Roboto"/>
              </a:rPr>
              <a:t>equests to that </a:t>
            </a:r>
            <a:r>
              <a:rPr b="1" lang="en" sz="1200">
                <a:latin typeface="Roboto"/>
                <a:ea typeface="Roboto"/>
                <a:cs typeface="Roboto"/>
                <a:sym typeface="Roboto"/>
              </a:rPr>
              <a:t>URL</a:t>
            </a:r>
            <a:r>
              <a:rPr lang="en" sz="1200">
                <a:latin typeface="Roboto"/>
                <a:ea typeface="Roboto"/>
                <a:cs typeface="Roboto"/>
                <a:sym typeface="Roboto"/>
              </a:rPr>
              <a:t>. The second entry is the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      </a:t>
            </a:r>
            <a:r>
              <a:rPr lang="en" sz="1200">
                <a:latin typeface="Roboto"/>
                <a:ea typeface="Roboto"/>
                <a:cs typeface="Roboto"/>
                <a:sym typeface="Roboto"/>
              </a:rPr>
              <a:t>f</a:t>
            </a:r>
            <a:r>
              <a:rPr lang="en" sz="1200">
                <a:latin typeface="Roboto"/>
                <a:ea typeface="Roboto"/>
                <a:cs typeface="Roboto"/>
                <a:sym typeface="Roboto"/>
              </a:rPr>
              <a:t>ile located within the hidden directory.</a:t>
            </a:r>
            <a:endParaRPr sz="1200">
              <a:latin typeface="Roboto"/>
              <a:ea typeface="Roboto"/>
              <a:cs typeface="Roboto"/>
              <a:sym typeface="Roboto"/>
            </a:endParaRPr>
          </a:p>
        </p:txBody>
      </p:sp>
      <p:pic>
        <p:nvPicPr>
          <p:cNvPr id="1245" name="Google Shape;1245;p72"/>
          <p:cNvPicPr preferRelativeResize="0"/>
          <p:nvPr/>
        </p:nvPicPr>
        <p:blipFill>
          <a:blip r:embed="rId4">
            <a:alphaModFix/>
          </a:blip>
          <a:stretch>
            <a:fillRect/>
          </a:stretch>
        </p:blipFill>
        <p:spPr>
          <a:xfrm>
            <a:off x="2543500" y="2211374"/>
            <a:ext cx="5950501" cy="1708075"/>
          </a:xfrm>
          <a:prstGeom prst="rect">
            <a:avLst/>
          </a:prstGeom>
          <a:noFill/>
          <a:ln>
            <a:noFill/>
          </a:ln>
        </p:spPr>
      </p:pic>
      <p:sp>
        <p:nvSpPr>
          <p:cNvPr id="1246" name="Google Shape;1246;p72"/>
          <p:cNvSpPr txBox="1"/>
          <p:nvPr/>
        </p:nvSpPr>
        <p:spPr>
          <a:xfrm>
            <a:off x="332050" y="2437500"/>
            <a:ext cx="1999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latin typeface="Roboto"/>
                <a:ea typeface="Roboto"/>
                <a:cs typeface="Roboto"/>
                <a:sym typeface="Roboto"/>
              </a:rPr>
              <a:t>Contents of said file within the ‘</a:t>
            </a:r>
            <a:r>
              <a:rPr b="1" lang="en" sz="1200">
                <a:latin typeface="Roboto"/>
                <a:ea typeface="Roboto"/>
                <a:cs typeface="Roboto"/>
                <a:sym typeface="Roboto"/>
              </a:rPr>
              <a:t>secret_folder</a:t>
            </a:r>
            <a:r>
              <a:rPr lang="en" sz="1200">
                <a:latin typeface="Roboto"/>
                <a:ea typeface="Roboto"/>
                <a:cs typeface="Roboto"/>
                <a:sym typeface="Roboto"/>
              </a:rPr>
              <a:t>’ directory </a:t>
            </a:r>
            <a:endParaRPr sz="1200">
              <a:latin typeface="Roboto"/>
              <a:ea typeface="Roboto"/>
              <a:cs typeface="Roboto"/>
              <a:sym typeface="Roboto"/>
            </a:endParaRPr>
          </a:p>
          <a:p>
            <a:pPr indent="0" lvl="0" marL="0" rtl="0" algn="r">
              <a:spcBef>
                <a:spcPts val="0"/>
              </a:spcBef>
              <a:spcAft>
                <a:spcPts val="0"/>
              </a:spcAft>
              <a:buNone/>
            </a:pPr>
            <a:r>
              <a:rPr lang="en" sz="1200">
                <a:latin typeface="Roboto"/>
                <a:ea typeface="Roboto"/>
                <a:cs typeface="Roboto"/>
                <a:sym typeface="Roboto"/>
              </a:rPr>
              <a:t> - </a:t>
            </a:r>
            <a:r>
              <a:rPr b="1" lang="en" sz="1200">
                <a:latin typeface="Roboto"/>
                <a:ea typeface="Roboto"/>
                <a:cs typeface="Roboto"/>
                <a:sym typeface="Roboto"/>
              </a:rPr>
              <a:t>connect_to_corp_server</a:t>
            </a:r>
            <a:endParaRPr b="1" sz="1200">
              <a:latin typeface="Roboto"/>
              <a:ea typeface="Roboto"/>
              <a:cs typeface="Roboto"/>
              <a:sym typeface="Roboto"/>
            </a:endParaRPr>
          </a:p>
        </p:txBody>
      </p:sp>
      <p:sp>
        <p:nvSpPr>
          <p:cNvPr id="1247" name="Google Shape;1247;p72"/>
          <p:cNvSpPr txBox="1"/>
          <p:nvPr/>
        </p:nvSpPr>
        <p:spPr>
          <a:xfrm>
            <a:off x="2176100" y="2599475"/>
            <a:ext cx="289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6" name="Google Shape;1026;p55"/>
          <p:cNvSpPr txBox="1"/>
          <p:nvPr>
            <p:ph idx="1" type="subTitle"/>
          </p:nvPr>
        </p:nvSpPr>
        <p:spPr>
          <a:xfrm>
            <a:off x="150" y="6257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7" name="Google Shape;1027;p55"/>
          <p:cNvSpPr/>
          <p:nvPr/>
        </p:nvSpPr>
        <p:spPr>
          <a:xfrm>
            <a:off x="1352700" y="18611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457350" y="1861088"/>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29" name="Google Shape;1029;p55"/>
          <p:cNvSpPr/>
          <p:nvPr/>
        </p:nvSpPr>
        <p:spPr>
          <a:xfrm rot="5400000">
            <a:off x="969764" y="2089900"/>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457325" y="2639700"/>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1" name="Google Shape;1031;p55"/>
          <p:cNvSpPr/>
          <p:nvPr/>
        </p:nvSpPr>
        <p:spPr>
          <a:xfrm rot="5400000">
            <a:off x="969739" y="2868513"/>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444750" y="3405900"/>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57164" y="3634713"/>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p:nvPr/>
        </p:nvSpPr>
        <p:spPr>
          <a:xfrm>
            <a:off x="450925" y="4199300"/>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035" name="Google Shape;1035;p55"/>
          <p:cNvSpPr/>
          <p:nvPr/>
        </p:nvSpPr>
        <p:spPr>
          <a:xfrm rot="5400000">
            <a:off x="963339" y="4428113"/>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txBox="1"/>
          <p:nvPr/>
        </p:nvSpPr>
        <p:spPr>
          <a:xfrm>
            <a:off x="-12350" y="18611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37" name="Google Shape;1037;p55"/>
          <p:cNvSpPr/>
          <p:nvPr/>
        </p:nvSpPr>
        <p:spPr>
          <a:xfrm>
            <a:off x="1352675" y="2642111"/>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5"/>
          <p:cNvSpPr/>
          <p:nvPr/>
        </p:nvSpPr>
        <p:spPr>
          <a:xfrm>
            <a:off x="1340100" y="34059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5"/>
          <p:cNvSpPr/>
          <p:nvPr/>
        </p:nvSpPr>
        <p:spPr>
          <a:xfrm>
            <a:off x="1346275" y="41945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12425" y="26397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1" name="Google Shape;1041;p55"/>
          <p:cNvSpPr txBox="1"/>
          <p:nvPr/>
        </p:nvSpPr>
        <p:spPr>
          <a:xfrm>
            <a:off x="-12150" y="34083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2" name="Google Shape;1042;p55"/>
          <p:cNvSpPr txBox="1"/>
          <p:nvPr/>
        </p:nvSpPr>
        <p:spPr>
          <a:xfrm>
            <a:off x="-18575" y="41945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
        <p:nvSpPr>
          <p:cNvPr id="1043" name="Google Shape;1043;p55"/>
          <p:cNvSpPr/>
          <p:nvPr/>
        </p:nvSpPr>
        <p:spPr>
          <a:xfrm>
            <a:off x="1352700" y="10825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 name="Google Shape;1044;p55"/>
          <p:cNvGrpSpPr/>
          <p:nvPr/>
        </p:nvGrpSpPr>
        <p:grpSpPr>
          <a:xfrm>
            <a:off x="457350" y="1082488"/>
            <a:ext cx="776889" cy="621300"/>
            <a:chOff x="457200" y="1378813"/>
            <a:chExt cx="776889" cy="621300"/>
          </a:xfrm>
        </p:grpSpPr>
        <p:sp>
          <p:nvSpPr>
            <p:cNvPr id="1045" name="Google Shape;1045;p55"/>
            <p:cNvSpPr/>
            <p:nvPr/>
          </p:nvSpPr>
          <p:spPr>
            <a:xfrm>
              <a:off x="457200" y="1378813"/>
              <a:ext cx="695400" cy="6213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46" name="Google Shape;1046;p55"/>
            <p:cNvSpPr/>
            <p:nvPr/>
          </p:nvSpPr>
          <p:spPr>
            <a:xfrm rot="5400000">
              <a:off x="969614" y="1607625"/>
              <a:ext cx="340325" cy="188625"/>
            </a:xfrm>
            <a:prstGeom prst="flowChartExtra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55"/>
          <p:cNvSpPr txBox="1"/>
          <p:nvPr/>
        </p:nvSpPr>
        <p:spPr>
          <a:xfrm>
            <a:off x="-12325" y="10825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Engagement Introduction</a:t>
            </a:r>
            <a:endParaRPr b="1"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53" name="Google Shape;1253;p73"/>
          <p:cNvSpPr/>
          <p:nvPr/>
        </p:nvSpPr>
        <p:spPr>
          <a:xfrm>
            <a:off x="367350" y="1738050"/>
            <a:ext cx="8409300" cy="31086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54" name="Google Shape;1254;p73"/>
          <p:cNvSpPr txBox="1"/>
          <p:nvPr>
            <p:ph idx="1" type="subTitle"/>
          </p:nvPr>
        </p:nvSpPr>
        <p:spPr>
          <a:xfrm>
            <a:off x="367350" y="684775"/>
            <a:ext cx="84093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During the attack as mentioned previously, </a:t>
            </a:r>
            <a:r>
              <a:rPr b="1" lang="en" sz="1200"/>
              <a:t>15,933</a:t>
            </a:r>
            <a:r>
              <a:rPr lang="en" sz="1200"/>
              <a:t> requests were made to the hidden directory from the user agent ‘</a:t>
            </a:r>
            <a:r>
              <a:rPr b="1" lang="en" sz="1200"/>
              <a:t>Mozilla/4.0 (Hydra)</a:t>
            </a:r>
            <a:r>
              <a:rPr lang="en" sz="1200"/>
              <a:t>’ - a known brute-force tool.</a:t>
            </a:r>
            <a:endParaRPr sz="1200"/>
          </a:p>
          <a:p>
            <a:pPr indent="-167640" lvl="0" marL="320040" rtl="0" algn="l">
              <a:spcBef>
                <a:spcPts val="0"/>
              </a:spcBef>
              <a:spcAft>
                <a:spcPts val="0"/>
              </a:spcAft>
              <a:buSzPts val="1200"/>
              <a:buChar char="●"/>
            </a:pPr>
            <a:r>
              <a:rPr lang="en" sz="1200"/>
              <a:t>Of these, </a:t>
            </a:r>
            <a:r>
              <a:rPr b="1" lang="en" sz="1200"/>
              <a:t>15,931</a:t>
            </a:r>
            <a:r>
              <a:rPr lang="en" sz="1200"/>
              <a:t> were </a:t>
            </a:r>
            <a:r>
              <a:rPr b="1" lang="en" sz="1200"/>
              <a:t>Errors</a:t>
            </a:r>
            <a:r>
              <a:rPr lang="en" sz="1200"/>
              <a:t>, indicating failed attempts to crack the password.</a:t>
            </a:r>
            <a:endParaRPr sz="1200"/>
          </a:p>
          <a:p>
            <a:pPr indent="-167640" lvl="0" marL="320040" rtl="0" algn="l">
              <a:spcBef>
                <a:spcPts val="0"/>
              </a:spcBef>
              <a:spcAft>
                <a:spcPts val="0"/>
              </a:spcAft>
              <a:buSzPts val="1200"/>
              <a:buChar char="●"/>
            </a:pPr>
            <a:r>
              <a:rPr lang="en" sz="1200"/>
              <a:t>The remaining </a:t>
            </a:r>
            <a:r>
              <a:rPr b="1" lang="en" sz="1200"/>
              <a:t>2</a:t>
            </a:r>
            <a:r>
              <a:rPr lang="en" sz="1200"/>
              <a:t> requests were met with a </a:t>
            </a:r>
            <a:r>
              <a:rPr b="1" lang="en" sz="1200"/>
              <a:t>status</a:t>
            </a:r>
            <a:r>
              <a:rPr lang="en" sz="1200"/>
              <a:t> of </a:t>
            </a:r>
            <a:r>
              <a:rPr b="1" lang="en" sz="1200"/>
              <a:t>OK</a:t>
            </a:r>
            <a:r>
              <a:rPr lang="en" sz="1200"/>
              <a:t>, indicating the password had been cracked and then verified. This occurred at </a:t>
            </a:r>
            <a:r>
              <a:rPr b="1" lang="en" sz="1200"/>
              <a:t>8:18:55pm, </a:t>
            </a:r>
            <a:r>
              <a:rPr lang="en" sz="1200"/>
              <a:t>on the date in question.</a:t>
            </a:r>
            <a:endParaRPr sz="1200"/>
          </a:p>
        </p:txBody>
      </p:sp>
      <p:pic>
        <p:nvPicPr>
          <p:cNvPr id="1255" name="Google Shape;1255;p73"/>
          <p:cNvPicPr preferRelativeResize="0"/>
          <p:nvPr/>
        </p:nvPicPr>
        <p:blipFill>
          <a:blip r:embed="rId3">
            <a:alphaModFix/>
          </a:blip>
          <a:stretch>
            <a:fillRect/>
          </a:stretch>
        </p:blipFill>
        <p:spPr>
          <a:xfrm>
            <a:off x="465600" y="778612"/>
            <a:ext cx="424701" cy="331225"/>
          </a:xfrm>
          <a:prstGeom prst="rect">
            <a:avLst/>
          </a:prstGeom>
          <a:noFill/>
          <a:ln>
            <a:noFill/>
          </a:ln>
        </p:spPr>
      </p:pic>
      <p:pic>
        <p:nvPicPr>
          <p:cNvPr id="1256" name="Google Shape;1256;p73"/>
          <p:cNvPicPr preferRelativeResize="0"/>
          <p:nvPr/>
        </p:nvPicPr>
        <p:blipFill>
          <a:blip r:embed="rId4">
            <a:alphaModFix/>
          </a:blip>
          <a:stretch>
            <a:fillRect/>
          </a:stretch>
        </p:blipFill>
        <p:spPr>
          <a:xfrm>
            <a:off x="1262375" y="1792788"/>
            <a:ext cx="6619226" cy="533700"/>
          </a:xfrm>
          <a:prstGeom prst="rect">
            <a:avLst/>
          </a:prstGeom>
          <a:noFill/>
          <a:ln>
            <a:noFill/>
          </a:ln>
        </p:spPr>
      </p:pic>
      <p:sp>
        <p:nvSpPr>
          <p:cNvPr id="1257" name="Google Shape;1257;p73"/>
          <p:cNvSpPr txBox="1"/>
          <p:nvPr/>
        </p:nvSpPr>
        <p:spPr>
          <a:xfrm>
            <a:off x="678225" y="2250850"/>
            <a:ext cx="7716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The above table shows the total request count from the </a:t>
            </a:r>
            <a:r>
              <a:rPr b="1" lang="en" sz="1200">
                <a:latin typeface="Roboto"/>
                <a:ea typeface="Roboto"/>
                <a:cs typeface="Roboto"/>
                <a:sym typeface="Roboto"/>
              </a:rPr>
              <a:t>Hydra</a:t>
            </a:r>
            <a:r>
              <a:rPr lang="en" sz="1200">
                <a:latin typeface="Roboto"/>
                <a:ea typeface="Roboto"/>
                <a:cs typeface="Roboto"/>
                <a:sym typeface="Roboto"/>
              </a:rPr>
              <a:t> user agent. The graphs below show the </a:t>
            </a:r>
            <a:r>
              <a:rPr b="1" lang="en" sz="1200">
                <a:latin typeface="Roboto"/>
                <a:ea typeface="Roboto"/>
                <a:cs typeface="Roboto"/>
                <a:sym typeface="Roboto"/>
              </a:rPr>
              <a:t>Error</a:t>
            </a:r>
            <a:r>
              <a:rPr lang="en" sz="1200">
                <a:latin typeface="Roboto"/>
                <a:ea typeface="Roboto"/>
                <a:cs typeface="Roboto"/>
                <a:sym typeface="Roboto"/>
              </a:rPr>
              <a:t> count from that user agent as well as the </a:t>
            </a:r>
            <a:r>
              <a:rPr b="1" lang="en" sz="1200">
                <a:latin typeface="Roboto"/>
                <a:ea typeface="Roboto"/>
                <a:cs typeface="Roboto"/>
                <a:sym typeface="Roboto"/>
              </a:rPr>
              <a:t>OK </a:t>
            </a:r>
            <a:r>
              <a:rPr lang="en" sz="1200">
                <a:latin typeface="Roboto"/>
                <a:ea typeface="Roboto"/>
                <a:cs typeface="Roboto"/>
                <a:sym typeface="Roboto"/>
              </a:rPr>
              <a:t>requests indicating the password had been cracked.</a:t>
            </a:r>
            <a:endParaRPr sz="1200">
              <a:latin typeface="Roboto"/>
              <a:ea typeface="Roboto"/>
              <a:cs typeface="Roboto"/>
              <a:sym typeface="Roboto"/>
            </a:endParaRPr>
          </a:p>
        </p:txBody>
      </p:sp>
      <p:pic>
        <p:nvPicPr>
          <p:cNvPr id="1258" name="Google Shape;1258;p73"/>
          <p:cNvPicPr preferRelativeResize="0"/>
          <p:nvPr/>
        </p:nvPicPr>
        <p:blipFill>
          <a:blip r:embed="rId5">
            <a:alphaModFix/>
          </a:blip>
          <a:stretch>
            <a:fillRect/>
          </a:stretch>
        </p:blipFill>
        <p:spPr>
          <a:xfrm>
            <a:off x="494525" y="2748988"/>
            <a:ext cx="4364065" cy="1985301"/>
          </a:xfrm>
          <a:prstGeom prst="rect">
            <a:avLst/>
          </a:prstGeom>
          <a:noFill/>
          <a:ln>
            <a:noFill/>
          </a:ln>
        </p:spPr>
      </p:pic>
      <p:pic>
        <p:nvPicPr>
          <p:cNvPr id="1259" name="Google Shape;1259;p73"/>
          <p:cNvPicPr preferRelativeResize="0"/>
          <p:nvPr/>
        </p:nvPicPr>
        <p:blipFill>
          <a:blip r:embed="rId6">
            <a:alphaModFix/>
          </a:blip>
          <a:stretch>
            <a:fillRect/>
          </a:stretch>
        </p:blipFill>
        <p:spPr>
          <a:xfrm>
            <a:off x="4957828" y="2693025"/>
            <a:ext cx="3516296" cy="2097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65" name="Google Shape;1265;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66" name="Google Shape;1266;p74"/>
          <p:cNvSpPr/>
          <p:nvPr/>
        </p:nvSpPr>
        <p:spPr>
          <a:xfrm>
            <a:off x="367350" y="2009050"/>
            <a:ext cx="8409300" cy="27939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267" name="Google Shape;1267;p74"/>
          <p:cNvSpPr txBox="1"/>
          <p:nvPr>
            <p:ph idx="1" type="subTitle"/>
          </p:nvPr>
        </p:nvSpPr>
        <p:spPr>
          <a:xfrm>
            <a:off x="367350" y="741300"/>
            <a:ext cx="84093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In total, </a:t>
            </a:r>
            <a:r>
              <a:rPr b="1" lang="en" sz="1200"/>
              <a:t>169</a:t>
            </a:r>
            <a:r>
              <a:rPr lang="en" sz="1200"/>
              <a:t> requests were made to the ‘</a:t>
            </a:r>
            <a:r>
              <a:rPr b="1" lang="en" sz="1200"/>
              <a:t>/webdav/</a:t>
            </a:r>
            <a:r>
              <a:rPr lang="en" sz="1200"/>
              <a:t>’ folder and its contents. The count of each detailed below.</a:t>
            </a:r>
            <a:endParaRPr sz="1200"/>
          </a:p>
          <a:p>
            <a:pPr indent="-167640" lvl="0" marL="320040" rtl="0" algn="l">
              <a:spcBef>
                <a:spcPts val="0"/>
              </a:spcBef>
              <a:spcAft>
                <a:spcPts val="0"/>
              </a:spcAft>
              <a:buSzPts val="1200"/>
              <a:buChar char="●"/>
            </a:pPr>
            <a:r>
              <a:rPr lang="en" sz="1200"/>
              <a:t>The </a:t>
            </a:r>
            <a:r>
              <a:rPr b="1" lang="en" sz="1200"/>
              <a:t>passwd.dav</a:t>
            </a:r>
            <a:r>
              <a:rPr lang="en" sz="1200"/>
              <a:t> file containing sensitive password data was requested and accessed multiple times, as well as the upload and execution of ‘</a:t>
            </a:r>
            <a:r>
              <a:rPr b="1" lang="en" sz="1200"/>
              <a:t>reverseshell.php</a:t>
            </a:r>
            <a:r>
              <a:rPr lang="en" sz="1200"/>
              <a:t>’ payload at </a:t>
            </a:r>
            <a:r>
              <a:rPr b="1" lang="en" sz="1200"/>
              <a:t>9:07:02pm</a:t>
            </a:r>
            <a:r>
              <a:rPr lang="en" sz="1200"/>
              <a:t>.</a:t>
            </a:r>
            <a:endParaRPr sz="1200"/>
          </a:p>
          <a:p>
            <a:pPr indent="-167640" lvl="0" marL="320040" rtl="0" algn="l">
              <a:spcBef>
                <a:spcPts val="0"/>
              </a:spcBef>
              <a:spcAft>
                <a:spcPts val="0"/>
              </a:spcAft>
              <a:buSzPts val="1200"/>
              <a:buChar char="●"/>
            </a:pPr>
            <a:r>
              <a:rPr lang="en" sz="1200"/>
              <a:t>Of the 12 requests for this particular resource, two were related to the upload of the file (http method </a:t>
            </a:r>
            <a:r>
              <a:rPr b="1" lang="en" sz="1200"/>
              <a:t>PUT</a:t>
            </a:r>
            <a:r>
              <a:rPr lang="en" sz="1200"/>
              <a:t>), while the other ten were related to the execution of the payload (http method </a:t>
            </a:r>
            <a:r>
              <a:rPr b="1" lang="en" sz="1200"/>
              <a:t>PROPFIND</a:t>
            </a:r>
            <a:r>
              <a:rPr lang="en" sz="1200"/>
              <a:t>).</a:t>
            </a:r>
            <a:endParaRPr sz="1200"/>
          </a:p>
        </p:txBody>
      </p:sp>
      <p:pic>
        <p:nvPicPr>
          <p:cNvPr id="1268" name="Google Shape;1268;p74"/>
          <p:cNvPicPr preferRelativeResize="0"/>
          <p:nvPr/>
        </p:nvPicPr>
        <p:blipFill>
          <a:blip r:embed="rId3">
            <a:alphaModFix/>
          </a:blip>
          <a:stretch>
            <a:fillRect/>
          </a:stretch>
        </p:blipFill>
        <p:spPr>
          <a:xfrm>
            <a:off x="465600" y="835137"/>
            <a:ext cx="424701" cy="331225"/>
          </a:xfrm>
          <a:prstGeom prst="rect">
            <a:avLst/>
          </a:prstGeom>
          <a:noFill/>
          <a:ln>
            <a:noFill/>
          </a:ln>
        </p:spPr>
      </p:pic>
      <p:pic>
        <p:nvPicPr>
          <p:cNvPr id="1269" name="Google Shape;1269;p74"/>
          <p:cNvPicPr preferRelativeResize="0"/>
          <p:nvPr/>
        </p:nvPicPr>
        <p:blipFill>
          <a:blip r:embed="rId4">
            <a:alphaModFix/>
          </a:blip>
          <a:stretch>
            <a:fillRect/>
          </a:stretch>
        </p:blipFill>
        <p:spPr>
          <a:xfrm>
            <a:off x="529875" y="2150050"/>
            <a:ext cx="4282599" cy="606350"/>
          </a:xfrm>
          <a:prstGeom prst="rect">
            <a:avLst/>
          </a:prstGeom>
          <a:noFill/>
          <a:ln>
            <a:noFill/>
          </a:ln>
        </p:spPr>
      </p:pic>
      <p:sp>
        <p:nvSpPr>
          <p:cNvPr id="1270" name="Google Shape;1270;p74"/>
          <p:cNvSpPr txBox="1"/>
          <p:nvPr/>
        </p:nvSpPr>
        <p:spPr>
          <a:xfrm>
            <a:off x="4812475" y="2268575"/>
            <a:ext cx="291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 </a:t>
            </a:r>
            <a:r>
              <a:rPr lang="en" sz="1200">
                <a:latin typeface="Roboto"/>
                <a:ea typeface="Roboto"/>
                <a:cs typeface="Roboto"/>
                <a:sym typeface="Roboto"/>
              </a:rPr>
              <a:t>Count of requests for each resource</a:t>
            </a:r>
            <a:endParaRPr sz="1200">
              <a:latin typeface="Roboto"/>
              <a:ea typeface="Roboto"/>
              <a:cs typeface="Roboto"/>
              <a:sym typeface="Roboto"/>
            </a:endParaRPr>
          </a:p>
        </p:txBody>
      </p:sp>
      <p:pic>
        <p:nvPicPr>
          <p:cNvPr id="1271" name="Google Shape;1271;p74"/>
          <p:cNvPicPr preferRelativeResize="0"/>
          <p:nvPr/>
        </p:nvPicPr>
        <p:blipFill>
          <a:blip r:embed="rId5">
            <a:alphaModFix/>
          </a:blip>
          <a:stretch>
            <a:fillRect/>
          </a:stretch>
        </p:blipFill>
        <p:spPr>
          <a:xfrm>
            <a:off x="1278438" y="3193462"/>
            <a:ext cx="6587114" cy="804588"/>
          </a:xfrm>
          <a:prstGeom prst="rect">
            <a:avLst/>
          </a:prstGeom>
          <a:noFill/>
          <a:ln>
            <a:noFill/>
          </a:ln>
        </p:spPr>
      </p:pic>
      <p:sp>
        <p:nvSpPr>
          <p:cNvPr id="1272" name="Google Shape;1272;p74"/>
          <p:cNvSpPr txBox="1"/>
          <p:nvPr/>
        </p:nvSpPr>
        <p:spPr>
          <a:xfrm>
            <a:off x="1391850" y="3998050"/>
            <a:ext cx="6360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Shown above, the HTTP request method count pertaining to ‘</a:t>
            </a:r>
            <a:r>
              <a:rPr b="1" lang="en" sz="1200">
                <a:latin typeface="Roboto"/>
                <a:ea typeface="Roboto"/>
                <a:cs typeface="Roboto"/>
                <a:sym typeface="Roboto"/>
              </a:rPr>
              <a:t>/webdav/reverseshell.php</a:t>
            </a:r>
            <a:r>
              <a:rPr lang="en" sz="1200">
                <a:latin typeface="Roboto"/>
                <a:ea typeface="Roboto"/>
                <a:cs typeface="Roboto"/>
                <a:sym typeface="Roboto"/>
              </a:rPr>
              <a:t>’</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On the next slide is a more detailed look into these requests.</a:t>
            </a:r>
            <a:endParaRPr sz="12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Analysis: Finding the WebDAV Connection</a:t>
            </a:r>
            <a:endParaRPr>
              <a:solidFill>
                <a:schemeClr val="dk1"/>
              </a:solidFill>
            </a:endParaRPr>
          </a:p>
          <a:p>
            <a:pPr indent="0" lvl="0" marL="0" rtl="0" algn="l">
              <a:spcBef>
                <a:spcPts val="0"/>
              </a:spcBef>
              <a:spcAft>
                <a:spcPts val="0"/>
              </a:spcAft>
              <a:buNone/>
            </a:pPr>
            <a:r>
              <a:t/>
            </a:r>
            <a:endParaRPr/>
          </a:p>
        </p:txBody>
      </p:sp>
      <p:sp>
        <p:nvSpPr>
          <p:cNvPr id="1278" name="Google Shape;1278;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9" name="Google Shape;1279;p75"/>
          <p:cNvSpPr/>
          <p:nvPr/>
        </p:nvSpPr>
        <p:spPr>
          <a:xfrm>
            <a:off x="367350" y="1017400"/>
            <a:ext cx="8409300" cy="3527100"/>
          </a:xfrm>
          <a:prstGeom prst="rect">
            <a:avLst/>
          </a:prstGeom>
          <a:solidFill>
            <a:srgbClr val="1D8BE6">
              <a:alpha val="145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280" name="Google Shape;1280;p75"/>
          <p:cNvPicPr preferRelativeResize="0"/>
          <p:nvPr/>
        </p:nvPicPr>
        <p:blipFill>
          <a:blip r:embed="rId3">
            <a:alphaModFix/>
          </a:blip>
          <a:stretch>
            <a:fillRect/>
          </a:stretch>
        </p:blipFill>
        <p:spPr>
          <a:xfrm>
            <a:off x="776375" y="1178712"/>
            <a:ext cx="5363324" cy="3204475"/>
          </a:xfrm>
          <a:prstGeom prst="rect">
            <a:avLst/>
          </a:prstGeom>
          <a:noFill/>
          <a:ln>
            <a:noFill/>
          </a:ln>
        </p:spPr>
      </p:pic>
      <p:sp>
        <p:nvSpPr>
          <p:cNvPr id="1281" name="Google Shape;1281;p75"/>
          <p:cNvSpPr txBox="1"/>
          <p:nvPr/>
        </p:nvSpPr>
        <p:spPr>
          <a:xfrm>
            <a:off x="6210350" y="1076250"/>
            <a:ext cx="2437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Detailed overview of the two HTTP </a:t>
            </a:r>
            <a:r>
              <a:rPr b="1" lang="en" sz="1200">
                <a:latin typeface="Roboto"/>
                <a:ea typeface="Roboto"/>
                <a:cs typeface="Roboto"/>
                <a:sym typeface="Roboto"/>
              </a:rPr>
              <a:t>PUT</a:t>
            </a:r>
            <a:r>
              <a:rPr lang="en" sz="1200">
                <a:latin typeface="Roboto"/>
                <a:ea typeface="Roboto"/>
                <a:cs typeface="Roboto"/>
                <a:sym typeface="Roboto"/>
              </a:rPr>
              <a:t> requests issued to the server through </a:t>
            </a:r>
            <a:r>
              <a:rPr b="1" lang="en" sz="1200">
                <a:latin typeface="Roboto"/>
                <a:ea typeface="Roboto"/>
                <a:cs typeface="Roboto"/>
                <a:sym typeface="Roboto"/>
              </a:rPr>
              <a:t>WebDAV</a:t>
            </a:r>
            <a:r>
              <a:rPr lang="en" sz="1200">
                <a:latin typeface="Roboto"/>
                <a:ea typeface="Roboto"/>
                <a:cs typeface="Roboto"/>
                <a:sym typeface="Roboto"/>
              </a:rPr>
              <a:t>. This reverse shell file was now accessible on the ‘</a:t>
            </a:r>
            <a:r>
              <a:rPr b="1" lang="en" sz="1200">
                <a:latin typeface="Roboto"/>
                <a:ea typeface="Roboto"/>
                <a:cs typeface="Roboto"/>
                <a:sym typeface="Roboto"/>
              </a:rPr>
              <a:t>/webdav/</a:t>
            </a:r>
            <a:r>
              <a:rPr lang="en" sz="1200">
                <a:latin typeface="Roboto"/>
                <a:ea typeface="Roboto"/>
                <a:cs typeface="Roboto"/>
                <a:sym typeface="Roboto"/>
              </a:rPr>
              <a:t>’ domain. Note that in the second entry, the </a:t>
            </a:r>
            <a:r>
              <a:rPr b="1" lang="en" sz="1200">
                <a:latin typeface="Roboto"/>
                <a:ea typeface="Roboto"/>
                <a:cs typeface="Roboto"/>
                <a:sym typeface="Roboto"/>
              </a:rPr>
              <a:t>http.response.status_code </a:t>
            </a:r>
            <a:r>
              <a:rPr lang="en" sz="1200">
                <a:latin typeface="Roboto"/>
                <a:ea typeface="Roboto"/>
                <a:cs typeface="Roboto"/>
                <a:sym typeface="Roboto"/>
              </a:rPr>
              <a:t>is a </a:t>
            </a:r>
            <a:r>
              <a:rPr b="1" lang="en" sz="1200">
                <a:latin typeface="Roboto"/>
                <a:ea typeface="Roboto"/>
                <a:cs typeface="Roboto"/>
                <a:sym typeface="Roboto"/>
              </a:rPr>
              <a:t>201</a:t>
            </a:r>
            <a:r>
              <a:rPr lang="en" sz="1200">
                <a:latin typeface="Roboto"/>
                <a:ea typeface="Roboto"/>
                <a:cs typeface="Roboto"/>
                <a:sym typeface="Roboto"/>
              </a:rPr>
              <a:t>, indicating a request has succeeded and in turn, a resource has been created successfully on the server.</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Likely reason for two entries instead of one is a double click on the attackers behalf, as they are roughly </a:t>
            </a:r>
            <a:r>
              <a:rPr b="1" lang="en" sz="1200">
                <a:latin typeface="Roboto"/>
                <a:ea typeface="Roboto"/>
                <a:cs typeface="Roboto"/>
                <a:sym typeface="Roboto"/>
              </a:rPr>
              <a:t>20 milliseconds</a:t>
            </a:r>
            <a:r>
              <a:rPr lang="en" sz="1200">
                <a:latin typeface="Roboto"/>
                <a:ea typeface="Roboto"/>
                <a:cs typeface="Roboto"/>
                <a:sym typeface="Roboto"/>
              </a:rPr>
              <a:t> apart.</a:t>
            </a:r>
            <a:endParaRPr sz="12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pic>
        <p:nvPicPr>
          <p:cNvPr id="1286" name="Google Shape;1286;p7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87" name="Google Shape;1287;p76"/>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88" name="Google Shape;1288;p7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94" name="Google Shape;1294;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95" name="Google Shape;1295;p77"/>
          <p:cNvSpPr txBox="1"/>
          <p:nvPr>
            <p:ph idx="2" type="subTitle"/>
          </p:nvPr>
        </p:nvSpPr>
        <p:spPr>
          <a:xfrm>
            <a:off x="-12300" y="1602450"/>
            <a:ext cx="45060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In the interest of mitigating this kind of attack in the future, an alarm/alert can be used to detect or prevent port scans early.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instance, an alert that triggers when a certain number of ports (that aren’t port </a:t>
            </a:r>
            <a:r>
              <a:rPr b="1" lang="en"/>
              <a:t>80</a:t>
            </a:r>
            <a:r>
              <a:rPr lang="en"/>
              <a:t>) have been pinged/scanned by the same source IP would help in preventing and blocking further </a:t>
            </a:r>
            <a:r>
              <a:rPr lang="en"/>
              <a:t>malicious</a:t>
            </a:r>
            <a:r>
              <a:rPr lang="en"/>
              <a:t> traffic. To view this data in Kibana, the following search is required:</a:t>
            </a:r>
            <a:endParaRPr/>
          </a:p>
          <a:p>
            <a:pPr indent="0" lvl="0" marL="0" rtl="0" algn="l">
              <a:spcBef>
                <a:spcPts val="0"/>
              </a:spcBef>
              <a:spcAft>
                <a:spcPts val="0"/>
              </a:spcAft>
              <a:buNone/>
            </a:pPr>
            <a:r>
              <a:rPr b="1" lang="en"/>
              <a:t>destination.ip: 192.168.1.105 and NOT destination.port: 80 and source.ip: *</a:t>
            </a:r>
            <a:endParaRPr b="1"/>
          </a:p>
          <a:p>
            <a:pPr indent="0" lvl="0" marL="0" rtl="0" algn="l">
              <a:spcBef>
                <a:spcPts val="0"/>
              </a:spcBef>
              <a:spcAft>
                <a:spcPts val="0"/>
              </a:spcAft>
              <a:buNone/>
            </a:pPr>
            <a:r>
              <a:rPr lang="en"/>
              <a:t>A suitable threshold trigger for an email alert would be 5 or more attempts to access ports that aren’t </a:t>
            </a:r>
            <a:r>
              <a:rPr b="1" lang="en"/>
              <a:t>80</a:t>
            </a:r>
            <a:r>
              <a:rPr lang="en"/>
              <a:t> from the same source IP over a one minute interval.</a:t>
            </a:r>
            <a:endParaRPr/>
          </a:p>
        </p:txBody>
      </p:sp>
      <p:sp>
        <p:nvSpPr>
          <p:cNvPr id="1296" name="Google Shape;1296;p77"/>
          <p:cNvSpPr txBox="1"/>
          <p:nvPr>
            <p:ph idx="3" type="subTitle"/>
          </p:nvPr>
        </p:nvSpPr>
        <p:spPr>
          <a:xfrm>
            <a:off x="4466800" y="1604700"/>
            <a:ext cx="45060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When it comes to actual system and configuration hardening, there are a few methods to help block port scans. A simple one to help prevent this traffic in the first place would be to block all ping responses for all 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more rigid solution would be the use of a firewall along with rules on incoming and outgoing traffic. Configuring a rule to block all traffic, incoming and outgoing, that isn’t going to or leaving port </a:t>
            </a:r>
            <a:r>
              <a:rPr b="1" lang="en"/>
              <a:t>80</a:t>
            </a:r>
            <a:r>
              <a:rPr lang="en"/>
              <a:t>, is realistic as this is the only port that must be open for the server to be functional. The firewall can then handle the filtering of traffic through port </a:t>
            </a:r>
            <a:r>
              <a:rPr b="1" lang="en"/>
              <a:t>80</a:t>
            </a:r>
            <a:r>
              <a:rPr lang="en"/>
              <a:t>. This in conjunction with alerting will help prevent port scans.</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302" name="Google Shape;1302;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3" name="Google Shape;1303;p7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When it comes to unauthorised requests for access to the hidden directory, the following search and corresponding alert will be capable of detecting such traffic once configured.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url.path: /company_folder/secret_folder and NOT source.ip: 192.168.1.105</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This search will show the number of requests to the hidden directory from IPs other than the </a:t>
            </a:r>
            <a:r>
              <a:rPr b="1" lang="en"/>
              <a:t>Capstone </a:t>
            </a:r>
            <a:r>
              <a:rPr lang="en"/>
              <a:t>server itself. A suitable alert trigger would be </a:t>
            </a:r>
            <a:r>
              <a:rPr b="1" lang="en"/>
              <a:t>any number </a:t>
            </a:r>
            <a:r>
              <a:rPr lang="en"/>
              <a:t>(one or more) of attempts to access the hidden directory. This trigger would send an email alert to the system administrator and notify them of unknown requests.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04" name="Google Shape;1304;p7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Whilst the </a:t>
            </a:r>
            <a:r>
              <a:rPr lang="en"/>
              <a:t>firewall in the previous slide would help with blocking traffic, it would also be smart to harden the </a:t>
            </a:r>
            <a:r>
              <a:rPr b="1" lang="en"/>
              <a:t>Capstone </a:t>
            </a:r>
            <a:r>
              <a:rPr lang="en"/>
              <a:t>host itself. To do this, we can use the Apache host file to state which IP’s we want to allow access to the hidden directory.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case, the Apache host or config file for this version is called ‘</a:t>
            </a:r>
            <a:r>
              <a:rPr b="1" lang="en"/>
              <a:t>httpd.conf</a:t>
            </a:r>
            <a:r>
              <a:rPr lang="en"/>
              <a:t>’. A detailed explanation on how to edit this file is available on the Apache website, and shows how to allow or deny access from certain IPs by stating these IPs in this configuration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https://httpd.apache.org/docs/2.4/howto/access.html</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310" name="Google Shape;1310;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79"/>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In the interest of preventing brute force attempts in the future, this search and alert will help detect these attacks and send an email/text to an administrator.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a:t>
            </a:r>
            <a:r>
              <a:rPr b="1" lang="en"/>
              <a:t>ser_agent.original: “Mozilla/4.0 (Hydra)” and url.path: /company_folder/secret_folder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This search will show the number of requests to the specified path from the </a:t>
            </a:r>
            <a:r>
              <a:rPr b="1" lang="en"/>
              <a:t>Hydra</a:t>
            </a:r>
            <a:r>
              <a:rPr lang="en"/>
              <a:t> user agent over a time period. An email alert should then be set to trigger anytime this number of requests surpasses </a:t>
            </a:r>
            <a:r>
              <a:rPr b="1" lang="en"/>
              <a:t>10</a:t>
            </a:r>
            <a:r>
              <a:rPr lang="en"/>
              <a:t> over any amount of time, </a:t>
            </a:r>
            <a:r>
              <a:rPr lang="en"/>
              <a:t>notifying</a:t>
            </a:r>
            <a:r>
              <a:rPr lang="en"/>
              <a:t> the administrator of the attack.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12" name="Google Shape;1312;p79"/>
          <p:cNvSpPr txBox="1"/>
          <p:nvPr>
            <p:ph idx="3" type="subTitle"/>
          </p:nvPr>
        </p:nvSpPr>
        <p:spPr>
          <a:xfrm>
            <a:off x="4466800" y="1604700"/>
            <a:ext cx="43506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t>When it comes to hardening account security, there are many tools available to help secure accounts. In this case, a rigid </a:t>
            </a:r>
            <a:r>
              <a:rPr b="1" lang="en"/>
              <a:t>password policy</a:t>
            </a:r>
            <a:r>
              <a:rPr lang="en"/>
              <a:t> would ensure employees, such as </a:t>
            </a:r>
            <a:r>
              <a:rPr b="1" lang="en"/>
              <a:t>ashton</a:t>
            </a:r>
            <a:r>
              <a:rPr lang="en"/>
              <a:t>, cannot use weak or ‘bad’ passwords, and guarantee their passwords must be complex and changed at regular intervals.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 top of this, an </a:t>
            </a:r>
            <a:r>
              <a:rPr b="1" lang="en"/>
              <a:t>Account Lockout policy</a:t>
            </a:r>
            <a:r>
              <a:rPr lang="en"/>
              <a:t> would also greatly benefit the server, as it would ensure that after a set amount of failed logins to an account, that account would be locked out of the system for a set period of time and unable to perform any actions. This is an extremely common method of blocking brute force attacks.</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318" name="Google Shape;1318;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9" name="Google Shape;1319;p80"/>
          <p:cNvSpPr txBox="1"/>
          <p:nvPr>
            <p:ph idx="2" type="subTitle"/>
          </p:nvPr>
        </p:nvSpPr>
        <p:spPr>
          <a:xfrm>
            <a:off x="-12300" y="1602450"/>
            <a:ext cx="45906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t>Concerning</a:t>
            </a:r>
            <a:r>
              <a:rPr lang="en"/>
              <a:t> the </a:t>
            </a:r>
            <a:r>
              <a:rPr b="1" lang="en"/>
              <a:t>WebDAV</a:t>
            </a:r>
            <a:r>
              <a:rPr lang="en"/>
              <a:t> connection, the following search and alert will detect unwanted connections to the ‘</a:t>
            </a:r>
            <a:r>
              <a:rPr b="1" lang="en"/>
              <a:t>/webdav/</a:t>
            </a:r>
            <a:r>
              <a:rPr lang="en"/>
              <a:t>’ directory, much the same as the hidden directory.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url.path: /webdav/ and NOT source.ip: 192.168.1.105</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Trusted IPs can be added to the </a:t>
            </a:r>
            <a:r>
              <a:rPr b="1" lang="en"/>
              <a:t>source.ip</a:t>
            </a:r>
            <a:r>
              <a:rPr lang="en"/>
              <a:t> list in the search if it is unnecessary to detect traffic from them. This is the same for the hidden directory search. An email alert will trigger when </a:t>
            </a:r>
            <a:r>
              <a:rPr b="1" lang="en"/>
              <a:t>any </a:t>
            </a:r>
            <a:r>
              <a:rPr lang="en"/>
              <a:t>unwanted traffic attempts to access the ‘</a:t>
            </a:r>
            <a:r>
              <a:rPr b="1" lang="en"/>
              <a:t>/webdav/</a:t>
            </a:r>
            <a:r>
              <a:rPr lang="en"/>
              <a:t>’ directory.</a:t>
            </a:r>
            <a:endParaRPr/>
          </a:p>
        </p:txBody>
      </p:sp>
      <p:sp>
        <p:nvSpPr>
          <p:cNvPr id="1320" name="Google Shape;1320;p8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Being a similar access control issue to a directory like ‘</a:t>
            </a:r>
            <a:r>
              <a:rPr b="1" lang="en"/>
              <a:t>/company_folder/secret_folder</a:t>
            </a:r>
            <a:r>
              <a:rPr lang="en"/>
              <a:t>’</a:t>
            </a:r>
            <a:r>
              <a:rPr lang="en"/>
              <a:t>, the same methods used in that hidden directory can be applied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editing your Apache config file (found in </a:t>
            </a:r>
            <a:r>
              <a:rPr b="1" lang="en"/>
              <a:t>/etc/httpd/conf/httpd.conf</a:t>
            </a:r>
            <a:r>
              <a:rPr lang="en"/>
              <a:t>) and adding </a:t>
            </a:r>
            <a:r>
              <a:rPr b="1" lang="en"/>
              <a:t>allow </a:t>
            </a:r>
            <a:r>
              <a:rPr lang="en"/>
              <a:t>or </a:t>
            </a:r>
            <a:r>
              <a:rPr b="1" lang="en"/>
              <a:t>deny</a:t>
            </a:r>
            <a:r>
              <a:rPr lang="en"/>
              <a:t> rules for certain IPs under desired directories, the server will block traffic from unwanted or untrusted sources to that resource or folder.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further details:</a:t>
            </a:r>
            <a:endParaRPr/>
          </a:p>
          <a:p>
            <a:pPr indent="0" lvl="0" marL="0" rtl="0" algn="l">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https://httpd.apache.org/docs/2.4/howto/access.html</a:t>
            </a:r>
            <a:r>
              <a:rPr lang="en">
                <a:solidFill>
                  <a:schemeClr val="dk1"/>
                </a:solidFill>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326" name="Google Shape;1326;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7" name="Google Shape;1327;p8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For detecting unauthorised file uploads to the ‘</a:t>
            </a:r>
            <a:r>
              <a:rPr b="1" lang="en"/>
              <a:t>/webdav/</a:t>
            </a:r>
            <a:r>
              <a:rPr lang="en"/>
              <a:t>’ directory, the following search and alert can be employed.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a:t>
            </a:r>
            <a:r>
              <a:rPr b="1" lang="en"/>
              <a:t>rl.path: /webdav* and http.request.method: put and NOT source.ip: 192.168.1.105</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This search will show all HTTP </a:t>
            </a:r>
            <a:r>
              <a:rPr b="1" lang="en"/>
              <a:t>PUT</a:t>
            </a:r>
            <a:r>
              <a:rPr lang="en"/>
              <a:t> requests made to the server from unwanted or untrusted IPs. </a:t>
            </a:r>
            <a:r>
              <a:rPr lang="en"/>
              <a:t>Adding</a:t>
            </a:r>
            <a:r>
              <a:rPr lang="en"/>
              <a:t> IPs to the </a:t>
            </a:r>
            <a:r>
              <a:rPr b="1" lang="en"/>
              <a:t>source.ip</a:t>
            </a:r>
            <a:r>
              <a:rPr lang="en"/>
              <a:t> will allow them to upload without being detected in the search. An email alert should trigger when </a:t>
            </a:r>
            <a:r>
              <a:rPr b="1" lang="en"/>
              <a:t>any</a:t>
            </a:r>
            <a:r>
              <a:rPr lang="en"/>
              <a:t> form of </a:t>
            </a:r>
            <a:r>
              <a:rPr b="1" lang="en"/>
              <a:t>PUT</a:t>
            </a:r>
            <a:r>
              <a:rPr lang="en"/>
              <a:t> request is detected at any point in time, as only authorised IPs should be allowed to upload at all.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28" name="Google Shape;1328;p8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t>If the steps outlined in the section regarding mitigation against unwanted access to hidden directories have been implemented, then that is already a rigid control to mitigate against this scenario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 steps would be to employ the use of anti-virus software, to help scan and detect </a:t>
            </a:r>
            <a:r>
              <a:rPr lang="en"/>
              <a:t>malicious</a:t>
            </a:r>
            <a:r>
              <a:rPr lang="en"/>
              <a:t> files potentially being uploaded from a trusted IP. Depending on product and configuration, AV can detect known exploit signatures and block associated traffic as it attempts to reach the server.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Engagement Introduction</a:t>
            </a:r>
            <a:endParaRPr/>
          </a:p>
        </p:txBody>
      </p:sp>
      <p:sp>
        <p:nvSpPr>
          <p:cNvPr id="1053" name="Google Shape;1053;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Engagement Introduction</a:t>
            </a:r>
            <a:endParaRPr/>
          </a:p>
        </p:txBody>
      </p:sp>
      <p:sp>
        <p:nvSpPr>
          <p:cNvPr id="1059" name="Google Shape;1059;p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0" name="Google Shape;1060;p57"/>
          <p:cNvSpPr/>
          <p:nvPr/>
        </p:nvSpPr>
        <p:spPr>
          <a:xfrm flipH="1">
            <a:off x="731400" y="1311000"/>
            <a:ext cx="7683300" cy="3444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57"/>
          <p:cNvGrpSpPr/>
          <p:nvPr/>
        </p:nvGrpSpPr>
        <p:grpSpPr>
          <a:xfrm>
            <a:off x="407727" y="740025"/>
            <a:ext cx="2390049" cy="533482"/>
            <a:chOff x="328250" y="1378809"/>
            <a:chExt cx="3116100" cy="695454"/>
          </a:xfrm>
        </p:grpSpPr>
        <p:sp>
          <p:nvSpPr>
            <p:cNvPr id="1062" name="Google Shape;1062;p57"/>
            <p:cNvSpPr/>
            <p:nvPr/>
          </p:nvSpPr>
          <p:spPr>
            <a:xfrm>
              <a:off x="328250" y="1378809"/>
              <a:ext cx="31161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Capstone Attack   </a:t>
              </a:r>
              <a:endParaRPr sz="2100">
                <a:solidFill>
                  <a:srgbClr val="FFFFFF"/>
                </a:solidFill>
                <a:latin typeface="Roboto Light"/>
                <a:ea typeface="Roboto Light"/>
                <a:cs typeface="Roboto Light"/>
                <a:sym typeface="Roboto Light"/>
              </a:endParaRPr>
            </a:p>
          </p:txBody>
        </p:sp>
        <p:sp>
          <p:nvSpPr>
            <p:cNvPr id="1063" name="Google Shape;1063;p5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57"/>
          <p:cNvSpPr txBox="1"/>
          <p:nvPr/>
        </p:nvSpPr>
        <p:spPr>
          <a:xfrm>
            <a:off x="883150" y="1441300"/>
            <a:ext cx="72702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Welcome to the Capstone Engagement Report. Documented in this report are the findings of both our Red and Blue team, detailing vulnerabilities and exploits currently on the </a:t>
            </a:r>
            <a:r>
              <a:rPr b="1" lang="en"/>
              <a:t>Capstone</a:t>
            </a:r>
            <a:r>
              <a:rPr lang="en"/>
              <a:t> Apache Server, and their respective prevention methods.</a:t>
            </a:r>
            <a:br>
              <a:rPr lang="en"/>
            </a:br>
            <a:endParaRPr/>
          </a:p>
          <a:p>
            <a:pPr indent="-317500" lvl="0" marL="457200" rtl="0" algn="l">
              <a:spcBef>
                <a:spcPts val="0"/>
              </a:spcBef>
              <a:spcAft>
                <a:spcPts val="0"/>
              </a:spcAft>
              <a:buSzPts val="1400"/>
              <a:buChar char="●"/>
            </a:pPr>
            <a:r>
              <a:rPr lang="en"/>
              <a:t>The collection of this data and attack on the server by the Red Team occured on the </a:t>
            </a:r>
            <a:r>
              <a:rPr b="1" lang="en"/>
              <a:t>18th of July, 2022</a:t>
            </a:r>
            <a:r>
              <a:rPr lang="en"/>
              <a:t>.</a:t>
            </a:r>
            <a:br>
              <a:rPr lang="en"/>
            </a:br>
            <a:endParaRPr/>
          </a:p>
          <a:p>
            <a:pPr indent="-317500" lvl="0" marL="457200" rtl="0" algn="l">
              <a:spcBef>
                <a:spcPts val="0"/>
              </a:spcBef>
              <a:spcAft>
                <a:spcPts val="0"/>
              </a:spcAft>
              <a:buSzPts val="1400"/>
              <a:buChar char="●"/>
            </a:pPr>
            <a:r>
              <a:rPr lang="en"/>
              <a:t>The Red Team were able to successfully penetrate the </a:t>
            </a:r>
            <a:r>
              <a:rPr b="1" lang="en"/>
              <a:t>Capstone</a:t>
            </a:r>
            <a:r>
              <a:rPr lang="en"/>
              <a:t> server and obtain access to private, sensitive data owned by the company. Proof of access is provided in this report.</a:t>
            </a:r>
            <a:br>
              <a:rPr lang="en"/>
            </a:br>
            <a:endParaRPr/>
          </a:p>
          <a:p>
            <a:pPr indent="-317500" lvl="0" marL="457200" rtl="0" algn="l">
              <a:spcBef>
                <a:spcPts val="0"/>
              </a:spcBef>
              <a:spcAft>
                <a:spcPts val="0"/>
              </a:spcAft>
              <a:buSzPts val="1400"/>
              <a:buChar char="●"/>
            </a:pPr>
            <a:r>
              <a:rPr lang="en"/>
              <a:t>While the exploit discovered was severe, it was also largely avoidable. The strategies and mitigation methods needed to prevent this in the future are documented by the Blue Team in this report.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5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70" name="Google Shape;1070;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59"/>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b="1" lang="en"/>
              <a:t>Address </a:t>
            </a:r>
            <a:r>
              <a:rPr b="1" lang="en"/>
              <a:t>Range: </a:t>
            </a:r>
            <a:r>
              <a:rPr lang="en"/>
              <a:t>192.168.1.0/24</a:t>
            </a:r>
            <a:endParaRPr/>
          </a:p>
          <a:p>
            <a:pPr indent="0" lvl="0" marL="0" rtl="0" algn="l">
              <a:spcBef>
                <a:spcPts val="0"/>
              </a:spcBef>
              <a:spcAft>
                <a:spcPts val="0"/>
              </a:spcAft>
              <a:buClr>
                <a:schemeClr val="dk1"/>
              </a:buClr>
              <a:buSzPts val="1100"/>
              <a:buFont typeface="Arial"/>
              <a:buNone/>
            </a:pPr>
            <a:r>
              <a:rPr b="1" lang="en"/>
              <a:t>Netmask: </a:t>
            </a:r>
            <a:r>
              <a:rPr lang="en"/>
              <a:t>255.255.255.0</a:t>
            </a:r>
            <a:endParaRPr/>
          </a:p>
          <a:p>
            <a:pPr indent="0" lvl="0" marL="0" rtl="0" algn="l">
              <a:spcBef>
                <a:spcPts val="0"/>
              </a:spcBef>
              <a:spcAft>
                <a:spcPts val="0"/>
              </a:spcAft>
              <a:buClr>
                <a:schemeClr val="dk1"/>
              </a:buClr>
              <a:buSzPts val="1100"/>
              <a:buFont typeface="Arial"/>
              <a:buNone/>
            </a:pPr>
            <a:r>
              <a:rPr b="1" lang="en"/>
              <a:t>Gateway: </a:t>
            </a:r>
            <a:r>
              <a:rPr lang="en"/>
              <a:t>192.168.1.1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b="1" lang="en"/>
              <a:t>IPv4: </a:t>
            </a:r>
            <a:r>
              <a:rPr lang="en"/>
              <a:t>192.168.1.1</a:t>
            </a:r>
            <a:endParaRPr/>
          </a:p>
          <a:p>
            <a:pPr indent="0" lvl="0" marL="0" rtl="0" algn="l">
              <a:spcBef>
                <a:spcPts val="0"/>
              </a:spcBef>
              <a:spcAft>
                <a:spcPts val="0"/>
              </a:spcAft>
              <a:buClr>
                <a:schemeClr val="dk1"/>
              </a:buClr>
              <a:buSzPts val="1100"/>
              <a:buFont typeface="Arial"/>
              <a:buNone/>
            </a:pPr>
            <a:r>
              <a:rPr b="1" lang="en"/>
              <a:t>OS: </a:t>
            </a:r>
            <a:r>
              <a:rPr lang="en"/>
              <a:t>Windows 10</a:t>
            </a:r>
            <a:endParaRPr/>
          </a:p>
          <a:p>
            <a:pPr indent="0" lvl="0" marL="0" rtl="0" algn="l">
              <a:spcBef>
                <a:spcPts val="0"/>
              </a:spcBef>
              <a:spcAft>
                <a:spcPts val="0"/>
              </a:spcAft>
              <a:buClr>
                <a:schemeClr val="dk1"/>
              </a:buClr>
              <a:buSzPts val="1100"/>
              <a:buFont typeface="Arial"/>
              <a:buNone/>
            </a:pPr>
            <a:r>
              <a:rPr b="1" lang="en"/>
              <a:t>Hostname: </a:t>
            </a:r>
            <a:r>
              <a:rPr lang="en"/>
              <a:t>ML-RefVm-684427</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IPv4: </a:t>
            </a:r>
            <a:r>
              <a:rPr lang="en"/>
              <a:t>192.168.1.90</a:t>
            </a:r>
            <a:endParaRPr/>
          </a:p>
          <a:p>
            <a:pPr indent="0" lvl="0" marL="0" rtl="0" algn="l">
              <a:spcBef>
                <a:spcPts val="0"/>
              </a:spcBef>
              <a:spcAft>
                <a:spcPts val="0"/>
              </a:spcAft>
              <a:buClr>
                <a:schemeClr val="dk1"/>
              </a:buClr>
              <a:buSzPts val="1100"/>
              <a:buFont typeface="Arial"/>
              <a:buNone/>
            </a:pPr>
            <a:r>
              <a:rPr b="1" lang="en"/>
              <a:t>OS: </a:t>
            </a:r>
            <a:r>
              <a:rPr lang="en"/>
              <a:t>Linux</a:t>
            </a:r>
            <a:endParaRPr/>
          </a:p>
          <a:p>
            <a:pPr indent="0" lvl="0" marL="0" rtl="0" algn="l">
              <a:spcBef>
                <a:spcPts val="0"/>
              </a:spcBef>
              <a:spcAft>
                <a:spcPts val="0"/>
              </a:spcAft>
              <a:buClr>
                <a:schemeClr val="dk1"/>
              </a:buClr>
              <a:buSzPts val="1100"/>
              <a:buFont typeface="Arial"/>
              <a:buNone/>
            </a:pPr>
            <a:r>
              <a:rPr b="1" lang="en"/>
              <a:t>Hostname: </a:t>
            </a:r>
            <a:r>
              <a:rPr lang="en"/>
              <a:t>Kali</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IPv4: </a:t>
            </a:r>
            <a:r>
              <a:rPr lang="en"/>
              <a:t>192.168.1.105</a:t>
            </a:r>
            <a:endParaRPr/>
          </a:p>
          <a:p>
            <a:pPr indent="0" lvl="0" marL="0" rtl="0" algn="l">
              <a:spcBef>
                <a:spcPts val="0"/>
              </a:spcBef>
              <a:spcAft>
                <a:spcPts val="0"/>
              </a:spcAft>
              <a:buClr>
                <a:schemeClr val="dk1"/>
              </a:buClr>
              <a:buSzPts val="1100"/>
              <a:buFont typeface="Arial"/>
              <a:buNone/>
            </a:pPr>
            <a:r>
              <a:rPr b="1" lang="en"/>
              <a:t>OS: </a:t>
            </a:r>
            <a:r>
              <a:rPr lang="en"/>
              <a:t>Linux</a:t>
            </a:r>
            <a:endParaRPr/>
          </a:p>
          <a:p>
            <a:pPr indent="0" lvl="0" marL="0" rtl="0" algn="l">
              <a:spcBef>
                <a:spcPts val="0"/>
              </a:spcBef>
              <a:spcAft>
                <a:spcPts val="0"/>
              </a:spcAft>
              <a:buClr>
                <a:schemeClr val="dk1"/>
              </a:buClr>
              <a:buSzPts val="1100"/>
              <a:buFont typeface="Arial"/>
              <a:buNone/>
            </a:pPr>
            <a:r>
              <a:rPr b="1" lang="en"/>
              <a:t>Hostname: </a:t>
            </a:r>
            <a:r>
              <a:rPr lang="en"/>
              <a:t>Capstone</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IPv4: </a:t>
            </a:r>
            <a:r>
              <a:rPr lang="en"/>
              <a:t>192.168.1.100</a:t>
            </a:r>
            <a:endParaRPr/>
          </a:p>
          <a:p>
            <a:pPr indent="0" lvl="0" marL="0" rtl="0" algn="l">
              <a:spcBef>
                <a:spcPts val="0"/>
              </a:spcBef>
              <a:spcAft>
                <a:spcPts val="0"/>
              </a:spcAft>
              <a:buClr>
                <a:schemeClr val="dk1"/>
              </a:buClr>
              <a:buSzPts val="1100"/>
              <a:buFont typeface="Arial"/>
              <a:buNone/>
            </a:pPr>
            <a:r>
              <a:rPr b="1" lang="en"/>
              <a:t>OS: </a:t>
            </a:r>
            <a:r>
              <a:rPr lang="en"/>
              <a:t>Linux</a:t>
            </a:r>
            <a:endParaRPr/>
          </a:p>
          <a:p>
            <a:pPr indent="0" lvl="0" marL="0" rtl="0" algn="l">
              <a:spcBef>
                <a:spcPts val="0"/>
              </a:spcBef>
              <a:spcAft>
                <a:spcPts val="0"/>
              </a:spcAft>
              <a:buClr>
                <a:schemeClr val="dk1"/>
              </a:buClr>
              <a:buSzPts val="1100"/>
              <a:buFont typeface="Arial"/>
              <a:buNone/>
            </a:pPr>
            <a:r>
              <a:rPr b="1" lang="en"/>
              <a:t>Hostname: </a:t>
            </a:r>
            <a:r>
              <a:rPr lang="en"/>
              <a:t>ELK</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a:p>
        </p:txBody>
      </p:sp>
      <p:sp>
        <p:nvSpPr>
          <p:cNvPr id="1076" name="Google Shape;1076;p59"/>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77" name="Google Shape;1077;p59"/>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marR="0" rtl="0" algn="ctr">
              <a:lnSpc>
                <a:spcPct val="100000"/>
              </a:lnSpc>
              <a:spcBef>
                <a:spcPts val="800"/>
              </a:spcBef>
              <a:spcAft>
                <a:spcPts val="0"/>
              </a:spcAft>
              <a:buNone/>
            </a:pPr>
            <a:r>
              <a:rPr b="1" lang="en" sz="1800"/>
              <a:t>[Insert Here]</a:t>
            </a:r>
            <a:endParaRPr b="1" sz="1800"/>
          </a:p>
          <a:p>
            <a:pPr indent="0" lvl="0" marL="0" rtl="0" algn="l">
              <a:spcBef>
                <a:spcPts val="0"/>
              </a:spcBef>
              <a:spcAft>
                <a:spcPts val="0"/>
              </a:spcAft>
              <a:buNone/>
            </a:pPr>
            <a:r>
              <a:t/>
            </a:r>
            <a:endParaRPr/>
          </a:p>
          <a:p>
            <a:pPr indent="0" lvl="0" marL="0" rtl="0" algn="l">
              <a:spcBef>
                <a:spcPts val="800"/>
              </a:spcBef>
              <a:spcAft>
                <a:spcPts val="0"/>
              </a:spcAft>
              <a:buNone/>
            </a:pPr>
            <a:r>
              <a:rPr lang="en"/>
              <a:t>Use </a:t>
            </a:r>
            <a:r>
              <a:rPr lang="en" u="sng">
                <a:solidFill>
                  <a:schemeClr val="hlink"/>
                </a:solidFill>
                <a:hlinkClick r:id="rId3"/>
              </a:rPr>
              <a:t>draw.io</a:t>
            </a:r>
            <a:r>
              <a:rPr lang="en">
                <a:solidFill>
                  <a:schemeClr val="dk1"/>
                </a:solidFill>
              </a:rPr>
              <a:t> to create</a:t>
            </a:r>
            <a:r>
              <a:rPr lang="en"/>
              <a:t> a diagram of the network.</a:t>
            </a:r>
            <a:endParaRPr/>
          </a:p>
          <a:p>
            <a:pPr indent="0" lvl="0" marL="0" rtl="0" algn="l">
              <a:spcBef>
                <a:spcPts val="800"/>
              </a:spcBef>
              <a:spcAft>
                <a:spcPts val="0"/>
              </a:spcAft>
              <a:buClr>
                <a:schemeClr val="dk1"/>
              </a:buClr>
              <a:buSzPts val="1100"/>
              <a:buFont typeface="Arial"/>
              <a:buNone/>
            </a:pPr>
            <a:r>
              <a:rPr lang="en"/>
              <a:t>Add your diagram to this slide and fill out the data in the sidebar.</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pic>
        <p:nvPicPr>
          <p:cNvPr id="1078" name="Google Shape;1078;p59"/>
          <p:cNvPicPr preferRelativeResize="0"/>
          <p:nvPr/>
        </p:nvPicPr>
        <p:blipFill>
          <a:blip r:embed="rId4">
            <a:alphaModFix/>
          </a:blip>
          <a:stretch>
            <a:fillRect/>
          </a:stretch>
        </p:blipFill>
        <p:spPr>
          <a:xfrm>
            <a:off x="115375" y="642950"/>
            <a:ext cx="6699600" cy="4274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id="1083" name="Google Shape;1083;p60"/>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84" name="Google Shape;1084;p6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85" name="Google Shape;1085;p60"/>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86" name="Google Shape;1086;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92" name="Google Shape;1092;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93" name="Google Shape;1093;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94" name="Google Shape;1094;p61"/>
          <p:cNvGraphicFramePr/>
          <p:nvPr/>
        </p:nvGraphicFramePr>
        <p:xfrm>
          <a:off x="419800" y="1198750"/>
          <a:ext cx="3000000" cy="3000000"/>
        </p:xfrm>
        <a:graphic>
          <a:graphicData uri="http://schemas.openxmlformats.org/drawingml/2006/table">
            <a:tbl>
              <a:tblPr>
                <a:noFill/>
                <a:tableStyleId>{58085435-A3E9-49DE-AC4C-82B4DF923349}</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ML-RefVm-684427</a:t>
                      </a:r>
                      <a:endParaRPr>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Host/Gateway/Network Address Translation (NAT) Switch</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Penetration Testing Workstation/Attacking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Web Server/Target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SIEM Machine/Stack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100" name="Google Shape;1100;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101" name="Google Shape;1101;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2" name="Google Shape;1102;p62"/>
          <p:cNvGraphicFramePr/>
          <p:nvPr/>
        </p:nvGraphicFramePr>
        <p:xfrm>
          <a:off x="467150" y="1201900"/>
          <a:ext cx="3000000" cy="3000000"/>
        </p:xfrm>
        <a:graphic>
          <a:graphicData uri="http://schemas.openxmlformats.org/drawingml/2006/table">
            <a:tbl>
              <a:tblPr>
                <a:noFill/>
                <a:tableStyleId>{58085435-A3E9-49DE-AC4C-82B4DF923349}</a:tableStyleId>
              </a:tblPr>
              <a:tblGrid>
                <a:gridCol w="2278800"/>
                <a:gridCol w="2787525"/>
                <a:gridCol w="3296175"/>
              </a:tblGrid>
              <a:tr h="3287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911250">
                <a:tc>
                  <a:txBody>
                    <a:bodyPr/>
                    <a:lstStyle/>
                    <a:p>
                      <a:pPr indent="0" lvl="0" marL="0" rtl="0" algn="l">
                        <a:spcBef>
                          <a:spcPts val="0"/>
                        </a:spcBef>
                        <a:spcAft>
                          <a:spcPts val="0"/>
                        </a:spcAft>
                        <a:buNone/>
                      </a:pPr>
                      <a:r>
                        <a:rPr lang="en" sz="1200">
                          <a:latin typeface="Roboto"/>
                          <a:ea typeface="Roboto"/>
                          <a:cs typeface="Roboto"/>
                          <a:sym typeface="Roboto"/>
                        </a:rPr>
                        <a:t>Sensitive Data Exposure</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Sensitive data referring to hidden directories and/or files is </a:t>
                      </a:r>
                      <a:r>
                        <a:rPr lang="en" sz="1200">
                          <a:latin typeface="Roboto"/>
                          <a:ea typeface="Roboto"/>
                          <a:cs typeface="Roboto"/>
                          <a:sym typeface="Roboto"/>
                        </a:rPr>
                        <a:t>publicly</a:t>
                      </a:r>
                      <a:r>
                        <a:rPr lang="en" sz="1200">
                          <a:latin typeface="Roboto"/>
                          <a:ea typeface="Roboto"/>
                          <a:cs typeface="Roboto"/>
                          <a:sym typeface="Roboto"/>
                        </a:rPr>
                        <a:t> viewable on the server.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 hidden directory ‘</a:t>
                      </a:r>
                      <a:r>
                        <a:rPr b="1" lang="en" sz="1200">
                          <a:latin typeface="Roboto"/>
                          <a:ea typeface="Roboto"/>
                          <a:cs typeface="Roboto"/>
                          <a:sym typeface="Roboto"/>
                        </a:rPr>
                        <a:t>/company_folder/secret_folder/</a:t>
                      </a:r>
                      <a:r>
                        <a:rPr lang="en" sz="1200">
                          <a:latin typeface="Roboto"/>
                          <a:ea typeface="Roboto"/>
                          <a:cs typeface="Roboto"/>
                          <a:sym typeface="Roboto"/>
                        </a:rPr>
                        <a:t>’ was found after it’s path was described multiple times in files located within ‘</a:t>
                      </a:r>
                      <a:r>
                        <a:rPr b="1" lang="en" sz="1200">
                          <a:latin typeface="Roboto"/>
                          <a:ea typeface="Roboto"/>
                          <a:cs typeface="Roboto"/>
                          <a:sym typeface="Roboto"/>
                        </a:rPr>
                        <a:t>/meet_our_team/</a:t>
                      </a:r>
                      <a:r>
                        <a:rPr lang="en" sz="1200">
                          <a:latin typeface="Roboto"/>
                          <a:ea typeface="Roboto"/>
                          <a:cs typeface="Roboto"/>
                          <a:sym typeface="Roboto"/>
                        </a:rPr>
                        <a: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59625">
                <a:tc>
                  <a:txBody>
                    <a:bodyPr/>
                    <a:lstStyle/>
                    <a:p>
                      <a:pPr indent="0" lvl="0" marL="0" rtl="0" algn="l">
                        <a:spcBef>
                          <a:spcPts val="0"/>
                        </a:spcBef>
                        <a:spcAft>
                          <a:spcPts val="0"/>
                        </a:spcAft>
                        <a:buNone/>
                      </a:pPr>
                      <a:r>
                        <a:rPr lang="en" sz="1200">
                          <a:latin typeface="Roboto"/>
                          <a:ea typeface="Roboto"/>
                          <a:cs typeface="Roboto"/>
                          <a:sym typeface="Roboto"/>
                        </a:rPr>
                        <a:t>Bad Passwords/No Account Lockout</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Combination of brute-forceable (weak) passwords and no account lockout policy enables attackers to break into accounts.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b="1" lang="en" sz="1200">
                          <a:latin typeface="Roboto"/>
                          <a:ea typeface="Roboto"/>
                          <a:cs typeface="Roboto"/>
                          <a:sym typeface="Roboto"/>
                        </a:rPr>
                        <a:t>Hydra</a:t>
                      </a:r>
                      <a:r>
                        <a:rPr lang="en" sz="1200">
                          <a:latin typeface="Roboto"/>
                          <a:ea typeface="Roboto"/>
                          <a:cs typeface="Roboto"/>
                          <a:sym typeface="Roboto"/>
                        </a:rPr>
                        <a:t> tool was used to brute-force access into the ‘</a:t>
                      </a:r>
                      <a:r>
                        <a:rPr b="1" lang="en" sz="1200">
                          <a:latin typeface="Roboto"/>
                          <a:ea typeface="Roboto"/>
                          <a:cs typeface="Roboto"/>
                          <a:sym typeface="Roboto"/>
                        </a:rPr>
                        <a:t>/secret_folder/</a:t>
                      </a:r>
                      <a:r>
                        <a:rPr lang="en" sz="1200">
                          <a:latin typeface="Roboto"/>
                          <a:ea typeface="Roboto"/>
                          <a:cs typeface="Roboto"/>
                          <a:sym typeface="Roboto"/>
                        </a:rPr>
                        <a:t>’ and instructions on how to access the servers file system via </a:t>
                      </a:r>
                      <a:r>
                        <a:rPr b="1" lang="en" sz="1200">
                          <a:latin typeface="Roboto"/>
                          <a:ea typeface="Roboto"/>
                          <a:cs typeface="Roboto"/>
                          <a:sym typeface="Roboto"/>
                        </a:rPr>
                        <a:t>WebDAV</a:t>
                      </a:r>
                      <a:r>
                        <a:rPr lang="en" sz="1200">
                          <a:latin typeface="Roboto"/>
                          <a:ea typeface="Roboto"/>
                          <a:cs typeface="Roboto"/>
                          <a:sym typeface="Roboto"/>
                        </a:rPr>
                        <a:t> were discovered.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559700">
                <a:tc>
                  <a:txBody>
                    <a:bodyPr/>
                    <a:lstStyle/>
                    <a:p>
                      <a:pPr indent="0" lvl="0" marL="0" rtl="0" algn="l">
                        <a:spcBef>
                          <a:spcPts val="0"/>
                        </a:spcBef>
                        <a:spcAft>
                          <a:spcPts val="0"/>
                        </a:spcAft>
                        <a:buNone/>
                      </a:pPr>
                      <a:r>
                        <a:rPr lang="en" sz="1200">
                          <a:latin typeface="Roboto"/>
                          <a:ea typeface="Roboto"/>
                          <a:cs typeface="Roboto"/>
                          <a:sym typeface="Roboto"/>
                        </a:rPr>
                        <a:t>Unauthorised File Upload/Persistent Backdoor Access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No authorisation/authentication needed when uploading files to the server - enables multiple exploits to be attempted including backdoor access.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Once connected via </a:t>
                      </a:r>
                      <a:r>
                        <a:rPr b="1" lang="en" sz="1200">
                          <a:latin typeface="Roboto"/>
                          <a:ea typeface="Roboto"/>
                          <a:cs typeface="Roboto"/>
                          <a:sym typeface="Roboto"/>
                        </a:rPr>
                        <a:t>WebDAV</a:t>
                      </a:r>
                      <a:r>
                        <a:rPr lang="en" sz="1200">
                          <a:latin typeface="Roboto"/>
                          <a:ea typeface="Roboto"/>
                          <a:cs typeface="Roboto"/>
                          <a:sym typeface="Roboto"/>
                        </a:rPr>
                        <a:t>, a payload was uploaded which when executed, opened a reverse shell backdoor to the server. Payload could be executed multiple times from the public webpage allowing for persistent access to the file system.</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